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5143500" cx="9144000"/>
  <p:notesSz cx="6858000" cy="9144000"/>
  <p:embeddedFontLst>
    <p:embeddedFont>
      <p:font typeface="Josefin Slab"/>
      <p:regular r:id="rId37"/>
      <p:bold r:id="rId38"/>
      <p:italic r:id="rId39"/>
      <p:boldItalic r:id="rId40"/>
    </p:embeddedFont>
    <p:embeddedFont>
      <p:font typeface="Anton"/>
      <p:regular r:id="rId41"/>
    </p:embeddedFont>
    <p:embeddedFont>
      <p:font typeface="Fira Sans Condensed Light"/>
      <p:regular r:id="rId42"/>
      <p:bold r:id="rId43"/>
      <p:italic r:id="rId44"/>
      <p:boldItalic r:id="rId45"/>
    </p:embeddedFont>
    <p:embeddedFont>
      <p:font typeface="Fira Sans Condensed"/>
      <p:regular r:id="rId46"/>
      <p:bold r:id="rId47"/>
      <p:italic r:id="rId48"/>
      <p:boldItalic r:id="rId49"/>
    </p:embeddedFont>
    <p:embeddedFont>
      <p:font typeface="Advent Pro Light"/>
      <p:regular r:id="rId50"/>
      <p:bold r:id="rId51"/>
      <p:italic r:id="rId52"/>
      <p:boldItalic r:id="rId53"/>
    </p:embeddedFont>
    <p:embeddedFont>
      <p:font typeface="Rajdhani"/>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osefinSlab-boldItalic.fntdata"/><Relationship Id="rId42" Type="http://schemas.openxmlformats.org/officeDocument/2006/relationships/font" Target="fonts/FiraSansCondensedLight-regular.fntdata"/><Relationship Id="rId41" Type="http://schemas.openxmlformats.org/officeDocument/2006/relationships/font" Target="fonts/Anton-regular.fntdata"/><Relationship Id="rId44" Type="http://schemas.openxmlformats.org/officeDocument/2006/relationships/font" Target="fonts/FiraSansCondensedLight-italic.fntdata"/><Relationship Id="rId43" Type="http://schemas.openxmlformats.org/officeDocument/2006/relationships/font" Target="fonts/FiraSansCondensedLight-bold.fntdata"/><Relationship Id="rId46" Type="http://schemas.openxmlformats.org/officeDocument/2006/relationships/font" Target="fonts/FiraSansCondensed-regular.fntdata"/><Relationship Id="rId45" Type="http://schemas.openxmlformats.org/officeDocument/2006/relationships/font" Target="fonts/FiraSansCondensed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FiraSansCondensed-italic.fntdata"/><Relationship Id="rId47" Type="http://schemas.openxmlformats.org/officeDocument/2006/relationships/font" Target="fonts/FiraSansCondensed-bold.fntdata"/><Relationship Id="rId49" Type="http://schemas.openxmlformats.org/officeDocument/2006/relationships/font" Target="fonts/FiraSansCondense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JosefinSlab-regular.fntdata"/><Relationship Id="rId36" Type="http://schemas.openxmlformats.org/officeDocument/2006/relationships/slide" Target="slides/slide32.xml"/><Relationship Id="rId39" Type="http://schemas.openxmlformats.org/officeDocument/2006/relationships/font" Target="fonts/JosefinSlab-italic.fntdata"/><Relationship Id="rId38" Type="http://schemas.openxmlformats.org/officeDocument/2006/relationships/font" Target="fonts/JosefinSlab-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dventProLight-bold.fntdata"/><Relationship Id="rId50" Type="http://schemas.openxmlformats.org/officeDocument/2006/relationships/font" Target="fonts/AdventProLight-regular.fntdata"/><Relationship Id="rId53" Type="http://schemas.openxmlformats.org/officeDocument/2006/relationships/font" Target="fonts/AdventProLight-boldItalic.fntdata"/><Relationship Id="rId52" Type="http://schemas.openxmlformats.org/officeDocument/2006/relationships/font" Target="fonts/AdventProLight-italic.fntdata"/><Relationship Id="rId11" Type="http://schemas.openxmlformats.org/officeDocument/2006/relationships/slide" Target="slides/slide7.xml"/><Relationship Id="rId55" Type="http://schemas.openxmlformats.org/officeDocument/2006/relationships/font" Target="fonts/Rajdhani-bold.fntdata"/><Relationship Id="rId10" Type="http://schemas.openxmlformats.org/officeDocument/2006/relationships/slide" Target="slides/slide6.xml"/><Relationship Id="rId54" Type="http://schemas.openxmlformats.org/officeDocument/2006/relationships/font" Target="fonts/Rajdhani-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ltexsoft.com/blog/semi-supervised-learn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Sunum içeriği ön bilgi verilir.</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8553a3c46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8553a3c4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8553a3c46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8553a3c46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958091efc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958091efc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958091efc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958091efc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958091efc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958091efc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958091efc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958091efc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958091efc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958091efc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a45275ac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a45275ac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a45275ac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a45275ac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a45275ac2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a45275ac2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59abe38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59abe38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45275ac2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45275ac2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45275ac2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a45275ac2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a45275ac2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a45275ac2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59abe38c0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059abe38c0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59abe38c0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59abe38c0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59abe38c0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59abe38c0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8aa1f10d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8aa1f10d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8aa1f10d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8aa1f10d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059abe38c0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059abe38c0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7928b6a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7928b6a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059abe38c0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059abe38c0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59abe38c0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59abe38c0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Okul derslerinin önemi, zaman. Yaptıklarım, yapamadıklarım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08553a3c46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08553a3c46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7928b6a7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7928b6a7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07928b6a7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07928b6a7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rgbClr val="1A0DAB"/>
                </a:solidFill>
                <a:highlight>
                  <a:srgbClr val="FFFFFF"/>
                </a:highlight>
                <a:hlinkClick r:id="rId2">
                  <a:extLst>
                    <a:ext uri="{A12FA001-AC4F-418D-AE19-62706E023703}">
                      <ahyp:hlinkClr val="tx"/>
                    </a:ext>
                  </a:extLst>
                </a:hlinkClick>
              </a:rPr>
              <a:t>Semi-Supervised 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08553a3c4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08553a3c4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8553a3c46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8553a3c4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8553a3c4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8553a3c4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8553a3c46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8553a3c46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lvl1pPr>
            <a:lvl2pPr lvl="1" rtl="0" algn="ctr">
              <a:lnSpc>
                <a:spcPct val="100000"/>
              </a:lnSpc>
              <a:spcBef>
                <a:spcPts val="1600"/>
              </a:spcBef>
              <a:spcAft>
                <a:spcPts val="0"/>
              </a:spcAft>
              <a:buNone/>
              <a:defRPr sz="1400"/>
            </a:lvl2pPr>
            <a:lvl3pPr lvl="2" rtl="0" algn="ctr">
              <a:lnSpc>
                <a:spcPct val="100000"/>
              </a:lnSpc>
              <a:spcBef>
                <a:spcPts val="1600"/>
              </a:spcBef>
              <a:spcAft>
                <a:spcPts val="0"/>
              </a:spcAft>
              <a:buNone/>
              <a:defRPr sz="1400"/>
            </a:lvl3pPr>
            <a:lvl4pPr lvl="3" rtl="0" algn="ctr">
              <a:lnSpc>
                <a:spcPct val="100000"/>
              </a:lnSpc>
              <a:spcBef>
                <a:spcPts val="1600"/>
              </a:spcBef>
              <a:spcAft>
                <a:spcPts val="0"/>
              </a:spcAft>
              <a:buNone/>
              <a:defRPr sz="1400"/>
            </a:lvl4pPr>
            <a:lvl5pPr lvl="4" rtl="0" algn="ctr">
              <a:lnSpc>
                <a:spcPct val="100000"/>
              </a:lnSpc>
              <a:spcBef>
                <a:spcPts val="1600"/>
              </a:spcBef>
              <a:spcAft>
                <a:spcPts val="0"/>
              </a:spcAft>
              <a:buNone/>
              <a:defRPr sz="1400"/>
            </a:lvl5pPr>
            <a:lvl6pPr lvl="5" rtl="0" algn="ctr">
              <a:lnSpc>
                <a:spcPct val="100000"/>
              </a:lnSpc>
              <a:spcBef>
                <a:spcPts val="1600"/>
              </a:spcBef>
              <a:spcAft>
                <a:spcPts val="0"/>
              </a:spcAft>
              <a:buNone/>
              <a:defRPr sz="1400"/>
            </a:lvl6pPr>
            <a:lvl7pPr lvl="6" rtl="0" algn="ctr">
              <a:lnSpc>
                <a:spcPct val="100000"/>
              </a:lnSpc>
              <a:spcBef>
                <a:spcPts val="1600"/>
              </a:spcBef>
              <a:spcAft>
                <a:spcPts val="0"/>
              </a:spcAft>
              <a:buNone/>
              <a:defRPr sz="1400"/>
            </a:lvl7pPr>
            <a:lvl8pPr lvl="7" rtl="0" algn="ctr">
              <a:lnSpc>
                <a:spcPct val="100000"/>
              </a:lnSpc>
              <a:spcBef>
                <a:spcPts val="1600"/>
              </a:spcBef>
              <a:spcAft>
                <a:spcPts val="0"/>
              </a:spcAft>
              <a:buNone/>
              <a:defRPr sz="1400"/>
            </a:lvl8pPr>
            <a:lvl9pPr lvl="8" rtl="0" algn="ctr">
              <a:lnSpc>
                <a:spcPct val="100000"/>
              </a:lnSpc>
              <a:spcBef>
                <a:spcPts val="1600"/>
              </a:spcBef>
              <a:spcAft>
                <a:spcPts val="1600"/>
              </a:spcAft>
              <a:buNone/>
              <a:defRPr sz="1400"/>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chemeClr val="lt2"/>
                </a:solidFill>
                <a:latin typeface="Fira Sans Condensed Light"/>
                <a:ea typeface="Fira Sans Condensed Light"/>
                <a:cs typeface="Fira Sans Condensed Light"/>
                <a:sym typeface="Fira Sans Condensed Light"/>
              </a:rPr>
              <a:t>CREDITS: This presentation template was created by </a:t>
            </a:r>
            <a:r>
              <a:rPr b="1" lang="en" sz="9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chemeClr val="lt2"/>
                </a:solidFill>
                <a:latin typeface="Fira Sans Condensed Light"/>
                <a:ea typeface="Fira Sans Condensed Light"/>
                <a:cs typeface="Fira Sans Condensed Light"/>
                <a:sym typeface="Fira Sans Condensed Light"/>
              </a:rPr>
              <a:t>, including icons by </a:t>
            </a:r>
            <a:r>
              <a:rPr b="1" lang="en" sz="900">
                <a:solidFill>
                  <a:schemeClr val="lt2"/>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chemeClr val="lt2"/>
                </a:solidFill>
                <a:latin typeface="Fira Sans Condensed Light"/>
                <a:ea typeface="Fira Sans Condensed Light"/>
                <a:cs typeface="Fira Sans Condensed Light"/>
                <a:sym typeface="Fira Sans Condensed Light"/>
              </a:rPr>
              <a:t>, and infographics &amp; images by </a:t>
            </a:r>
            <a:r>
              <a:rPr b="1" lang="en" sz="9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chemeClr val="lt2"/>
                </a:solidFill>
                <a:latin typeface="Fira Sans Condensed Light"/>
                <a:ea typeface="Fira Sans Condensed Light"/>
                <a:cs typeface="Fira Sans Condensed Light"/>
                <a:sym typeface="Fira Sans Condensed Light"/>
              </a:rPr>
              <a:t>. </a:t>
            </a:r>
            <a:endParaRPr sz="900">
              <a:solidFill>
                <a:schemeClr val="lt2"/>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www.youtube.com/watch?v=3Ip_qIq2FUk" TargetMode="External"/><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gif"/><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47.png"/><Relationship Id="rId6" Type="http://schemas.openxmlformats.org/officeDocument/2006/relationships/image" Target="../media/image37.png"/><Relationship Id="rId7"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mailto:o.erdemir1997@gmail.com" TargetMode="External"/><Relationship Id="rId4" Type="http://schemas.openxmlformats.org/officeDocument/2006/relationships/hyperlink" Target="https://www.linkedin.com/in/omeralierdemi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1365600" y="582275"/>
            <a:ext cx="6379500" cy="394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latin typeface="Rajdhani"/>
                <a:ea typeface="Rajdhani"/>
                <a:cs typeface="Rajdhani"/>
                <a:sym typeface="Rajdhani"/>
              </a:rPr>
              <a:t>Yapay Zeka Mühendisliği</a:t>
            </a:r>
            <a:endParaRPr sz="6000">
              <a:latin typeface="Rajdhani"/>
              <a:ea typeface="Rajdhani"/>
              <a:cs typeface="Rajdhani"/>
              <a:sym typeface="Rajdhani"/>
            </a:endParaRPr>
          </a:p>
        </p:txBody>
      </p:sp>
      <p:sp>
        <p:nvSpPr>
          <p:cNvPr id="99" name="Google Shape;99;p2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Yapay Zeka Çalışmaları</a:t>
            </a:r>
            <a:endParaRPr b="1" sz="3000">
              <a:solidFill>
                <a:srgbClr val="F3F3F3"/>
              </a:solidFill>
              <a:latin typeface="Rajdhani"/>
              <a:ea typeface="Rajdhani"/>
              <a:cs typeface="Rajdhani"/>
              <a:sym typeface="Rajdhani"/>
            </a:endParaRPr>
          </a:p>
        </p:txBody>
      </p:sp>
      <p:pic>
        <p:nvPicPr>
          <p:cNvPr id="161" name="Google Shape;161;p31"/>
          <p:cNvPicPr preferRelativeResize="0"/>
          <p:nvPr/>
        </p:nvPicPr>
        <p:blipFill>
          <a:blip r:embed="rId3">
            <a:alphaModFix/>
          </a:blip>
          <a:stretch>
            <a:fillRect/>
          </a:stretch>
        </p:blipFill>
        <p:spPr>
          <a:xfrm>
            <a:off x="1070600" y="1181325"/>
            <a:ext cx="7002799" cy="3501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2"/>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Yapay Zeka Çalışmaları</a:t>
            </a:r>
            <a:endParaRPr b="1" sz="3000">
              <a:solidFill>
                <a:srgbClr val="F3F3F3"/>
              </a:solidFill>
              <a:latin typeface="Rajdhani"/>
              <a:ea typeface="Rajdhani"/>
              <a:cs typeface="Rajdhani"/>
              <a:sym typeface="Rajdhani"/>
            </a:endParaRPr>
          </a:p>
        </p:txBody>
      </p:sp>
      <p:pic>
        <p:nvPicPr>
          <p:cNvPr id="167" name="Google Shape;167;p32"/>
          <p:cNvPicPr preferRelativeResize="0"/>
          <p:nvPr/>
        </p:nvPicPr>
        <p:blipFill>
          <a:blip r:embed="rId3">
            <a:alphaModFix/>
          </a:blip>
          <a:stretch>
            <a:fillRect/>
          </a:stretch>
        </p:blipFill>
        <p:spPr>
          <a:xfrm>
            <a:off x="2742186" y="1594650"/>
            <a:ext cx="3830476" cy="3443875"/>
          </a:xfrm>
          <a:prstGeom prst="rect">
            <a:avLst/>
          </a:prstGeom>
          <a:noFill/>
          <a:ln>
            <a:noFill/>
          </a:ln>
        </p:spPr>
      </p:pic>
      <p:sp>
        <p:nvSpPr>
          <p:cNvPr id="168" name="Google Shape;168;p32"/>
          <p:cNvSpPr txBox="1"/>
          <p:nvPr/>
        </p:nvSpPr>
        <p:spPr>
          <a:xfrm>
            <a:off x="901950" y="1194450"/>
            <a:ext cx="70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Fira Sans Condensed Light"/>
                <a:ea typeface="Fira Sans Condensed Light"/>
                <a:cs typeface="Fira Sans Condensed Light"/>
                <a:sym typeface="Fira Sans Condensed Light"/>
              </a:rPr>
              <a:t>Regression Problemleri</a:t>
            </a:r>
            <a:endParaRPr>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3"/>
          <p:cNvSpPr txBox="1"/>
          <p:nvPr>
            <p:ph type="title"/>
          </p:nvPr>
        </p:nvSpPr>
        <p:spPr>
          <a:xfrm>
            <a:off x="763825" y="22854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Havacılıkta Yapay Zeka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Kilitlenme Sistemleri</a:t>
            </a:r>
            <a:endParaRPr/>
          </a:p>
        </p:txBody>
      </p:sp>
      <p:pic>
        <p:nvPicPr>
          <p:cNvPr descr="F-16 Veri Görselleştirme Ekranı (Head-up Display-HUD)" id="179" name="Google Shape;179;p34" title="F-16 Veri Görselleştirme Ekranı (Head-up Display-HUD)"/>
          <p:cNvPicPr preferRelativeResize="0"/>
          <p:nvPr/>
        </p:nvPicPr>
        <p:blipFill>
          <a:blip r:embed="rId3">
            <a:alphaModFix/>
          </a:blip>
          <a:stretch>
            <a:fillRect/>
          </a:stretch>
        </p:blipFill>
        <p:spPr>
          <a:xfrm>
            <a:off x="1935200" y="1850475"/>
            <a:ext cx="4821001" cy="2710775"/>
          </a:xfrm>
          <a:prstGeom prst="rect">
            <a:avLst/>
          </a:prstGeom>
          <a:noFill/>
          <a:ln>
            <a:noFill/>
          </a:ln>
        </p:spPr>
      </p:pic>
      <p:sp>
        <p:nvSpPr>
          <p:cNvPr id="180" name="Google Shape;180;p34"/>
          <p:cNvSpPr txBox="1"/>
          <p:nvPr/>
        </p:nvSpPr>
        <p:spPr>
          <a:xfrm>
            <a:off x="349700" y="1245800"/>
            <a:ext cx="79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Fira Sans Condensed Light"/>
                <a:ea typeface="Fira Sans Condensed Light"/>
                <a:cs typeface="Fira Sans Condensed Light"/>
                <a:sym typeface="Fira Sans Condensed Light"/>
              </a:rPr>
              <a:t>Hedef tespiti, hareketli hedef tespiti, hedef tanıma, dost-düşman sistemlerini tespiti</a:t>
            </a:r>
            <a:endParaRPr>
              <a:solidFill>
                <a:schemeClr val="accent4"/>
              </a:solidFill>
              <a:latin typeface="Fira Sans Condensed Light"/>
              <a:ea typeface="Fira Sans Condensed Light"/>
              <a:cs typeface="Fira Sans Condensed Light"/>
              <a:sym typeface="Fira Sans Condensed Light"/>
            </a:endParaRPr>
          </a:p>
        </p:txBody>
      </p:sp>
      <p:sp>
        <p:nvSpPr>
          <p:cNvPr id="181" name="Google Shape;181;p34"/>
          <p:cNvSpPr txBox="1"/>
          <p:nvPr/>
        </p:nvSpPr>
        <p:spPr>
          <a:xfrm>
            <a:off x="2835800" y="4669950"/>
            <a:ext cx="301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Fira Sans Condensed Light"/>
                <a:ea typeface="Fira Sans Condensed Light"/>
                <a:cs typeface="Fira Sans Condensed Light"/>
                <a:sym typeface="Fira Sans Condensed Light"/>
              </a:rPr>
              <a:t>F-16 Veri Görselleştirme Ekranı (Head-up Display-HUD)</a:t>
            </a:r>
            <a:endParaRPr sz="1000">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Görsel Analiz Sistemleri</a:t>
            </a:r>
            <a:endParaRPr/>
          </a:p>
        </p:txBody>
      </p:sp>
      <p:pic>
        <p:nvPicPr>
          <p:cNvPr id="187" name="Google Shape;187;p35"/>
          <p:cNvPicPr preferRelativeResize="0"/>
          <p:nvPr/>
        </p:nvPicPr>
        <p:blipFill>
          <a:blip r:embed="rId3">
            <a:alphaModFix/>
          </a:blip>
          <a:stretch>
            <a:fillRect/>
          </a:stretch>
        </p:blipFill>
        <p:spPr>
          <a:xfrm>
            <a:off x="1894288" y="1906400"/>
            <a:ext cx="5355425" cy="2792674"/>
          </a:xfrm>
          <a:prstGeom prst="rect">
            <a:avLst/>
          </a:prstGeom>
          <a:noFill/>
          <a:ln>
            <a:noFill/>
          </a:ln>
        </p:spPr>
      </p:pic>
      <p:sp>
        <p:nvSpPr>
          <p:cNvPr id="188" name="Google Shape;188;p35"/>
          <p:cNvSpPr txBox="1"/>
          <p:nvPr/>
        </p:nvSpPr>
        <p:spPr>
          <a:xfrm>
            <a:off x="2408250" y="4699075"/>
            <a:ext cx="432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Fira Sans Condensed Light"/>
                <a:ea typeface="Fira Sans Condensed Light"/>
                <a:cs typeface="Fira Sans Condensed Light"/>
                <a:sym typeface="Fira Sans Condensed Light"/>
              </a:rPr>
              <a:t>Harita ile anlık kamera görüntüsü eşleştirilerek GPS olmadan uçuş denemesi</a:t>
            </a:r>
            <a:endParaRPr sz="1000">
              <a:solidFill>
                <a:schemeClr val="accent4"/>
              </a:solidFill>
              <a:latin typeface="Fira Sans Condensed Light"/>
              <a:ea typeface="Fira Sans Condensed Light"/>
              <a:cs typeface="Fira Sans Condensed Light"/>
              <a:sym typeface="Fira Sans Condensed Light"/>
            </a:endParaRPr>
          </a:p>
        </p:txBody>
      </p:sp>
      <p:sp>
        <p:nvSpPr>
          <p:cNvPr id="189" name="Google Shape;189;p35"/>
          <p:cNvSpPr txBox="1"/>
          <p:nvPr/>
        </p:nvSpPr>
        <p:spPr>
          <a:xfrm>
            <a:off x="429850" y="1231225"/>
            <a:ext cx="606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Fira Sans Condensed Light"/>
                <a:ea typeface="Fira Sans Condensed Light"/>
                <a:cs typeface="Fira Sans Condensed Light"/>
                <a:sym typeface="Fira Sans Condensed Light"/>
              </a:rPr>
              <a:t>Bölgesel haritalama sistemleri, risk analiz sistemleri, harita eşleştirme sistemleri</a:t>
            </a:r>
            <a:endParaRPr>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Mosaic and Stabilization software has been developed in order to increase the imaging quality of mini unmanned aerial vehicle (UAV) video footage. Today Mini UAVs are being employed in many critical missions. Unfortunately, because of the nature of these systems, UAV aerial surveillance video footage is subjected to many distortions due to vibrations, sudden impacts from air currents and fast movement of the vehicle making it harder or sometimes impossible for users to have an understanding of their environment. In order to overcome these affects, a stabilization program that filters out image vibrations, a mosaic program that stitches image in order to create a larger view of the area, a hibrid program that enables stabilization without frame cropping... www.baykarmakina.com" id="194" name="Google Shape;194;p36" title="Bayraktar Mini UAV Real Time Video Mosaicing -2- Thermal Camera">
            <a:hlinkClick r:id="rId3"/>
          </p:cNvPr>
          <p:cNvPicPr preferRelativeResize="0"/>
          <p:nvPr/>
        </p:nvPicPr>
        <p:blipFill>
          <a:blip r:embed="rId4">
            <a:alphaModFix/>
          </a:blip>
          <a:stretch>
            <a:fillRect/>
          </a:stretch>
        </p:blipFill>
        <p:spPr>
          <a:xfrm>
            <a:off x="1936175" y="1049425"/>
            <a:ext cx="5271650" cy="3953725"/>
          </a:xfrm>
          <a:prstGeom prst="rect">
            <a:avLst/>
          </a:prstGeom>
          <a:noFill/>
          <a:ln>
            <a:noFill/>
          </a:ln>
        </p:spPr>
      </p:pic>
      <p:sp>
        <p:nvSpPr>
          <p:cNvPr id="195" name="Google Shape;195;p36"/>
          <p:cNvSpPr txBox="1"/>
          <p:nvPr>
            <p:ph type="title"/>
          </p:nvPr>
        </p:nvSpPr>
        <p:spPr>
          <a:xfrm>
            <a:off x="720100" y="5098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Görsel Analiz Sistemleri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type="title"/>
          </p:nvPr>
        </p:nvSpPr>
        <p:spPr>
          <a:xfrm>
            <a:off x="720100" y="509825"/>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Akıllı Uçuş</a:t>
            </a:r>
            <a:r>
              <a:rPr lang="en"/>
              <a:t> Sistemleri</a:t>
            </a:r>
            <a:endParaRPr/>
          </a:p>
        </p:txBody>
      </p:sp>
      <p:sp>
        <p:nvSpPr>
          <p:cNvPr id="201" name="Google Shape;201;p37"/>
          <p:cNvSpPr txBox="1"/>
          <p:nvPr/>
        </p:nvSpPr>
        <p:spPr>
          <a:xfrm>
            <a:off x="429850" y="1231225"/>
            <a:ext cx="697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Fira Sans Condensed Light"/>
                <a:ea typeface="Fira Sans Condensed Light"/>
                <a:cs typeface="Fira Sans Condensed Light"/>
                <a:sym typeface="Fira Sans Condensed Light"/>
              </a:rPr>
              <a:t>Hava aracı operatörlerine yardımcı akıllı uçuş planı, kaçış manevraları yapabilen sistemlerdir.</a:t>
            </a:r>
            <a:endParaRPr>
              <a:solidFill>
                <a:schemeClr val="accent4"/>
              </a:solidFill>
              <a:latin typeface="Fira Sans Condensed Light"/>
              <a:ea typeface="Fira Sans Condensed Light"/>
              <a:cs typeface="Fira Sans Condensed Light"/>
              <a:sym typeface="Fira Sans Condensed Light"/>
            </a:endParaRPr>
          </a:p>
        </p:txBody>
      </p:sp>
      <p:pic>
        <p:nvPicPr>
          <p:cNvPr id="202" name="Google Shape;202;p37"/>
          <p:cNvPicPr preferRelativeResize="0"/>
          <p:nvPr/>
        </p:nvPicPr>
        <p:blipFill>
          <a:blip r:embed="rId3">
            <a:alphaModFix/>
          </a:blip>
          <a:stretch>
            <a:fillRect/>
          </a:stretch>
        </p:blipFill>
        <p:spPr>
          <a:xfrm>
            <a:off x="2054713" y="1680200"/>
            <a:ext cx="5034576" cy="2831950"/>
          </a:xfrm>
          <a:prstGeom prst="rect">
            <a:avLst/>
          </a:prstGeom>
          <a:noFill/>
          <a:ln>
            <a:noFill/>
          </a:ln>
        </p:spPr>
      </p:pic>
      <p:sp>
        <p:nvSpPr>
          <p:cNvPr id="203" name="Google Shape;203;p37"/>
          <p:cNvSpPr txBox="1"/>
          <p:nvPr/>
        </p:nvSpPr>
        <p:spPr>
          <a:xfrm>
            <a:off x="3305350" y="4560925"/>
            <a:ext cx="2533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4"/>
                </a:solidFill>
                <a:latin typeface="Fira Sans Condensed Light"/>
                <a:ea typeface="Fira Sans Condensed Light"/>
                <a:cs typeface="Fira Sans Condensed Light"/>
                <a:sym typeface="Fira Sans Condensed Light"/>
              </a:rPr>
              <a:t>Türk F-16 Uçağı Dogfight Kilitlenme Anı</a:t>
            </a:r>
            <a:endParaRPr sz="1000">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8"/>
          <p:cNvSpPr txBox="1"/>
          <p:nvPr>
            <p:ph type="title"/>
          </p:nvPr>
        </p:nvSpPr>
        <p:spPr>
          <a:xfrm>
            <a:off x="720000" y="1896975"/>
            <a:ext cx="7704000" cy="68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Sorulması Gereken Sorular !!!</a:t>
            </a:r>
            <a:endParaRPr/>
          </a:p>
          <a:p>
            <a:pPr indent="0" lvl="0" marL="0" rtl="0" algn="ctr">
              <a:spcBef>
                <a:spcPts val="0"/>
              </a:spcBef>
              <a:spcAft>
                <a:spcPts val="0"/>
              </a:spcAft>
              <a:buNone/>
            </a:pPr>
            <a:r>
              <a:rPr lang="en"/>
              <a:t>(Problem Ne, Neden, Nasıl, Niçin)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720000" y="448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Gerçek Hayat Problemleri 1: Sıcaklık Sensörü Arızası</a:t>
            </a:r>
            <a:endParaRPr sz="2700"/>
          </a:p>
        </p:txBody>
      </p:sp>
      <p:pic>
        <p:nvPicPr>
          <p:cNvPr id="214" name="Google Shape;214;p39"/>
          <p:cNvPicPr preferRelativeResize="0"/>
          <p:nvPr/>
        </p:nvPicPr>
        <p:blipFill>
          <a:blip r:embed="rId3">
            <a:alphaModFix/>
          </a:blip>
          <a:stretch>
            <a:fillRect/>
          </a:stretch>
        </p:blipFill>
        <p:spPr>
          <a:xfrm>
            <a:off x="5370100" y="3171725"/>
            <a:ext cx="3393550" cy="1908101"/>
          </a:xfrm>
          <a:prstGeom prst="rect">
            <a:avLst/>
          </a:prstGeom>
          <a:noFill/>
          <a:ln>
            <a:noFill/>
          </a:ln>
        </p:spPr>
      </p:pic>
      <p:pic>
        <p:nvPicPr>
          <p:cNvPr id="215" name="Google Shape;215;p39" title="1_Q3Rh9SCgUeCYa1U7T_b0yg.gif"/>
          <p:cNvPicPr preferRelativeResize="0"/>
          <p:nvPr/>
        </p:nvPicPr>
        <p:blipFill>
          <a:blip r:embed="rId4">
            <a:alphaModFix/>
          </a:blip>
          <a:stretch>
            <a:fillRect/>
          </a:stretch>
        </p:blipFill>
        <p:spPr>
          <a:xfrm>
            <a:off x="169650" y="3376925"/>
            <a:ext cx="4608374" cy="1497725"/>
          </a:xfrm>
          <a:prstGeom prst="rect">
            <a:avLst/>
          </a:prstGeom>
          <a:noFill/>
          <a:ln>
            <a:noFill/>
          </a:ln>
        </p:spPr>
      </p:pic>
      <p:cxnSp>
        <p:nvCxnSpPr>
          <p:cNvPr id="216" name="Google Shape;216;p39"/>
          <p:cNvCxnSpPr/>
          <p:nvPr/>
        </p:nvCxnSpPr>
        <p:spPr>
          <a:xfrm flipH="1" rot="10800000">
            <a:off x="1885050" y="2289650"/>
            <a:ext cx="462600" cy="1249200"/>
          </a:xfrm>
          <a:prstGeom prst="straightConnector1">
            <a:avLst/>
          </a:prstGeom>
          <a:noFill/>
          <a:ln cap="flat" cmpd="sng" w="38100">
            <a:solidFill>
              <a:schemeClr val="dk2"/>
            </a:solidFill>
            <a:prstDash val="solid"/>
            <a:round/>
            <a:headEnd len="med" w="med" type="none"/>
            <a:tailEnd len="med" w="med" type="none"/>
          </a:ln>
        </p:spPr>
      </p:cxnSp>
      <p:cxnSp>
        <p:nvCxnSpPr>
          <p:cNvPr id="217" name="Google Shape;217;p39"/>
          <p:cNvCxnSpPr/>
          <p:nvPr/>
        </p:nvCxnSpPr>
        <p:spPr>
          <a:xfrm flipH="1" rot="10800000">
            <a:off x="1908175" y="2374450"/>
            <a:ext cx="1789200" cy="1172100"/>
          </a:xfrm>
          <a:prstGeom prst="straightConnector1">
            <a:avLst/>
          </a:prstGeom>
          <a:noFill/>
          <a:ln cap="flat" cmpd="sng" w="38100">
            <a:solidFill>
              <a:schemeClr val="dk2"/>
            </a:solidFill>
            <a:prstDash val="solid"/>
            <a:round/>
            <a:headEnd len="med" w="med" type="none"/>
            <a:tailEnd len="med" w="med" type="none"/>
          </a:ln>
        </p:spPr>
      </p:cxnSp>
      <p:pic>
        <p:nvPicPr>
          <p:cNvPr id="218" name="Google Shape;218;p39"/>
          <p:cNvPicPr preferRelativeResize="0"/>
          <p:nvPr/>
        </p:nvPicPr>
        <p:blipFill>
          <a:blip r:embed="rId5">
            <a:alphaModFix/>
          </a:blip>
          <a:stretch>
            <a:fillRect/>
          </a:stretch>
        </p:blipFill>
        <p:spPr>
          <a:xfrm>
            <a:off x="2000675" y="1102125"/>
            <a:ext cx="2024111" cy="1349400"/>
          </a:xfrm>
          <a:prstGeom prst="rect">
            <a:avLst/>
          </a:prstGeom>
          <a:noFill/>
          <a:ln>
            <a:noFill/>
          </a:ln>
        </p:spPr>
      </p:pic>
      <p:sp>
        <p:nvSpPr>
          <p:cNvPr id="219" name="Google Shape;219;p39"/>
          <p:cNvSpPr txBox="1"/>
          <p:nvPr/>
        </p:nvSpPr>
        <p:spPr>
          <a:xfrm>
            <a:off x="592700" y="1330150"/>
            <a:ext cx="170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2"/>
                </a:solidFill>
                <a:latin typeface="Fira Sans Condensed Light"/>
                <a:ea typeface="Fira Sans Condensed Light"/>
                <a:cs typeface="Fira Sans Condensed Light"/>
                <a:sym typeface="Fira Sans Condensed Light"/>
              </a:rPr>
              <a:t>Thermocouple</a:t>
            </a:r>
            <a:endParaRPr sz="1200">
              <a:solidFill>
                <a:schemeClr val="lt2"/>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b="1" lang="en" sz="1200">
                <a:solidFill>
                  <a:schemeClr val="lt2"/>
                </a:solidFill>
                <a:latin typeface="Fira Sans Condensed"/>
                <a:ea typeface="Fira Sans Condensed"/>
                <a:cs typeface="Fira Sans Condensed"/>
                <a:sym typeface="Fira Sans Condensed"/>
              </a:rPr>
              <a:t>(Sıcaklık Sensörü)</a:t>
            </a:r>
            <a:endParaRPr b="1" sz="1200">
              <a:solidFill>
                <a:schemeClr val="lt2"/>
              </a:solidFill>
              <a:latin typeface="Fira Sans Condensed"/>
              <a:ea typeface="Fira Sans Condensed"/>
              <a:cs typeface="Fira Sans Condensed"/>
              <a:sym typeface="Fira Sans Condensed"/>
            </a:endParaRPr>
          </a:p>
        </p:txBody>
      </p:sp>
      <p:sp>
        <p:nvSpPr>
          <p:cNvPr id="220" name="Google Shape;220;p39"/>
          <p:cNvSpPr txBox="1"/>
          <p:nvPr/>
        </p:nvSpPr>
        <p:spPr>
          <a:xfrm>
            <a:off x="4778025" y="1210000"/>
            <a:ext cx="3998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Fira Sans Condensed"/>
                <a:ea typeface="Fira Sans Condensed"/>
                <a:cs typeface="Fira Sans Condensed"/>
                <a:sym typeface="Fira Sans Condensed"/>
              </a:rPr>
              <a:t>Problem: </a:t>
            </a:r>
            <a:r>
              <a:rPr lang="en" sz="1500">
                <a:solidFill>
                  <a:schemeClr val="lt2"/>
                </a:solidFill>
                <a:latin typeface="Fira Sans Condensed Light"/>
                <a:ea typeface="Fira Sans Condensed Light"/>
                <a:cs typeface="Fira Sans Condensed Light"/>
                <a:sym typeface="Fira Sans Condensed Light"/>
              </a:rPr>
              <a:t>Motor yanma odası sıcaklığı anlık olarak ölçülmek istenmektedir. Ancak ne zaman mevcutta kullanılan sıcaklık sensörü motor yanma odasına alınsa bir müddet sonra erimekte ve arıza vermektedir.</a:t>
            </a:r>
            <a:endParaRPr sz="15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Daha kaliteli bir sensör alınabilir (Maaliyetli ve her zaman çözüm olmayabilir. Örneğin düşük sıcaklıkları ölçemeyebilir.)</a:t>
            </a:r>
            <a:endParaRPr/>
          </a:p>
          <a:p>
            <a:pPr indent="-298450" lvl="0" marL="457200" rtl="0" algn="l">
              <a:spcBef>
                <a:spcPts val="0"/>
              </a:spcBef>
              <a:spcAft>
                <a:spcPts val="0"/>
              </a:spcAft>
              <a:buSzPts val="1100"/>
              <a:buAutoNum type="arabicPeriod"/>
            </a:pPr>
            <a:r>
              <a:rPr lang="en"/>
              <a:t>Sensörün uzak bir yere taşınması ve </a:t>
            </a:r>
            <a:r>
              <a:rPr b="1" lang="en">
                <a:latin typeface="Fira Sans Condensed"/>
                <a:ea typeface="Fira Sans Condensed"/>
                <a:cs typeface="Fira Sans Condensed"/>
                <a:sym typeface="Fira Sans Condensed"/>
              </a:rPr>
              <a:t>Matematiksel Modelinin Çıkarılması !!! ( Matematiksel modeli düzgün bir şekilde çıkarılan bir çalışmada en uygun çözüm kabul edilebilir.)</a:t>
            </a:r>
            <a:endParaRPr b="1">
              <a:latin typeface="Fira Sans Condensed"/>
              <a:ea typeface="Fira Sans Condensed"/>
              <a:cs typeface="Fira Sans Condensed"/>
              <a:sym typeface="Fira Sans Condensed"/>
            </a:endParaRPr>
          </a:p>
          <a:p>
            <a:pPr indent="-298450" lvl="0" marL="457200" rtl="0" algn="l">
              <a:spcBef>
                <a:spcPts val="0"/>
              </a:spcBef>
              <a:spcAft>
                <a:spcPts val="0"/>
              </a:spcAft>
              <a:buSzPts val="1100"/>
              <a:buFont typeface="Fira Sans Condensed"/>
              <a:buAutoNum type="arabicPeriod"/>
            </a:pPr>
            <a:r>
              <a:rPr lang="en">
                <a:solidFill>
                  <a:schemeClr val="lt2"/>
                </a:solidFill>
              </a:rPr>
              <a:t>Sensörün uzak bir yere taşınması ve </a:t>
            </a:r>
            <a:r>
              <a:rPr b="1" lang="en">
                <a:solidFill>
                  <a:schemeClr val="lt2"/>
                </a:solidFill>
                <a:latin typeface="Fira Sans Condensed"/>
                <a:ea typeface="Fira Sans Condensed"/>
                <a:cs typeface="Fira Sans Condensed"/>
                <a:sym typeface="Fira Sans Condensed"/>
              </a:rPr>
              <a:t>Matematiksel Modelinin Çıkarılamaması </a:t>
            </a:r>
            <a:r>
              <a:rPr lang="en">
                <a:solidFill>
                  <a:schemeClr val="lt2"/>
                </a:solidFill>
              </a:rPr>
              <a:t>sebebiyle Machine Learning algoritmaları ile sistem gibi sonuç üretecek modellerin çıkarılmaya çalışılması.</a:t>
            </a:r>
            <a:r>
              <a:rPr b="1" lang="en">
                <a:solidFill>
                  <a:schemeClr val="lt2"/>
                </a:solidFill>
                <a:latin typeface="Fira Sans Condensed"/>
                <a:ea typeface="Fira Sans Condensed"/>
                <a:cs typeface="Fira Sans Condensed"/>
                <a:sym typeface="Fira Sans Condensed"/>
              </a:rPr>
              <a:t> ( Yeterli verinin olması ile sistem uzun süreli testlerden geçirilirse güvenilebilir bir çözüm yoludur.)</a:t>
            </a:r>
            <a:endParaRPr b="1">
              <a:solidFill>
                <a:schemeClr val="lt2"/>
              </a:solidFill>
              <a:latin typeface="Fira Sans Condensed"/>
              <a:ea typeface="Fira Sans Condensed"/>
              <a:cs typeface="Fira Sans Condensed"/>
              <a:sym typeface="Fira Sans Condensed"/>
            </a:endParaRPr>
          </a:p>
          <a:p>
            <a:pPr indent="-298450" lvl="0" marL="457200" rtl="0" algn="l">
              <a:spcBef>
                <a:spcPts val="0"/>
              </a:spcBef>
              <a:spcAft>
                <a:spcPts val="0"/>
              </a:spcAft>
              <a:buClr>
                <a:schemeClr val="lt2"/>
              </a:buClr>
              <a:buSzPts val="1100"/>
              <a:buFont typeface="Fira Sans Condensed"/>
              <a:buAutoNum type="arabicPeriod"/>
            </a:pPr>
            <a:r>
              <a:rPr b="1" lang="en">
                <a:solidFill>
                  <a:schemeClr val="lt2"/>
                </a:solidFill>
                <a:latin typeface="Fira Sans Condensed"/>
                <a:ea typeface="Fira Sans Condensed"/>
                <a:cs typeface="Fira Sans Condensed"/>
                <a:sym typeface="Fira Sans Condensed"/>
              </a:rPr>
              <a:t>y=(1+0.1x^{2})\cdot\sin^{2}(2x)\ </a:t>
            </a:r>
            <a:endParaRPr b="1">
              <a:solidFill>
                <a:schemeClr val="lt2"/>
              </a:solidFill>
              <a:latin typeface="Fira Sans Condensed"/>
              <a:ea typeface="Fira Sans Condensed"/>
              <a:cs typeface="Fira Sans Condensed"/>
              <a:sym typeface="Fira Sans Condensed"/>
            </a:endParaRPr>
          </a:p>
        </p:txBody>
      </p:sp>
      <p:sp>
        <p:nvSpPr>
          <p:cNvPr id="226" name="Google Shape;226;p40"/>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GHP1 Çözüm: Sıcaklık Sensörü Arızası</a:t>
            </a:r>
            <a:endParaRPr sz="2700"/>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3"/>
          <p:cNvSpPr txBox="1"/>
          <p:nvPr>
            <p:ph type="title"/>
          </p:nvPr>
        </p:nvSpPr>
        <p:spPr>
          <a:xfrm>
            <a:off x="153750" y="200125"/>
            <a:ext cx="30765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Ömer Ali Erdemir</a:t>
            </a:r>
            <a:endParaRPr/>
          </a:p>
        </p:txBody>
      </p:sp>
      <p:sp>
        <p:nvSpPr>
          <p:cNvPr id="105" name="Google Shape;105;p23"/>
          <p:cNvSpPr txBox="1"/>
          <p:nvPr/>
        </p:nvSpPr>
        <p:spPr>
          <a:xfrm>
            <a:off x="540225" y="1159475"/>
            <a:ext cx="4980300" cy="30687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spcBef>
                <a:spcPts val="0"/>
              </a:spcBef>
              <a:spcAft>
                <a:spcPts val="0"/>
              </a:spcAft>
              <a:buClr>
                <a:schemeClr val="accent4"/>
              </a:buClr>
              <a:buSzPts val="1700"/>
              <a:buFont typeface="Fira Sans Condensed Light"/>
              <a:buChar char="●"/>
            </a:pPr>
            <a:r>
              <a:rPr lang="en" sz="1700">
                <a:solidFill>
                  <a:schemeClr val="accent4"/>
                </a:solidFill>
                <a:latin typeface="Fira Sans Condensed Light"/>
                <a:ea typeface="Fira Sans Condensed Light"/>
                <a:cs typeface="Fira Sans Condensed Light"/>
                <a:sym typeface="Fira Sans Condensed Light"/>
              </a:rPr>
              <a:t>İstanbul Sabahattin Zaim Üniversitesi Bilgisayar Mühendisliği Mezunu</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Char char="●"/>
            </a:pPr>
            <a:r>
              <a:rPr lang="en" sz="1700">
                <a:solidFill>
                  <a:schemeClr val="accent4"/>
                </a:solidFill>
                <a:latin typeface="Fira Sans Condensed Light"/>
                <a:ea typeface="Fira Sans Condensed Light"/>
                <a:cs typeface="Fira Sans Condensed Light"/>
                <a:sym typeface="Fira Sans Condensed Light"/>
              </a:rPr>
              <a:t>Bilişim Teknolojileri Kulübü kurucu üyesi</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Char char="●"/>
            </a:pPr>
            <a:r>
              <a:rPr lang="en" sz="1700">
                <a:solidFill>
                  <a:schemeClr val="accent4"/>
                </a:solidFill>
                <a:latin typeface="Fira Sans Condensed Light"/>
                <a:ea typeface="Fira Sans Condensed Light"/>
                <a:cs typeface="Fira Sans Condensed Light"/>
                <a:sym typeface="Fira Sans Condensed Light"/>
              </a:rPr>
              <a:t>Yaklaşık 7 yıl boyunca insansız hava araçları üzerinde çalışmalar yapmış</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Char char="●"/>
            </a:pPr>
            <a:r>
              <a:rPr lang="en" sz="1700">
                <a:solidFill>
                  <a:schemeClr val="accent4"/>
                </a:solidFill>
                <a:latin typeface="Fira Sans Condensed Light"/>
                <a:ea typeface="Fira Sans Condensed Light"/>
                <a:cs typeface="Fira Sans Condensed Light"/>
                <a:sym typeface="Fira Sans Condensed Light"/>
              </a:rPr>
              <a:t>Baykar Makina’da Görüntü Tabanlı Yapay Zeka Takımı’nda yaklaşık 2 yıldır görev yapmış</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Char char="●"/>
            </a:pPr>
            <a:r>
              <a:rPr lang="en" sz="1700">
                <a:solidFill>
                  <a:schemeClr val="accent4"/>
                </a:solidFill>
                <a:latin typeface="Fira Sans Condensed Light"/>
                <a:ea typeface="Fira Sans Condensed Light"/>
                <a:cs typeface="Fira Sans Condensed Light"/>
                <a:sym typeface="Fira Sans Condensed Light"/>
              </a:rPr>
              <a:t>Hafif Platformlar Yapay Zeka Takım Lideri</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Char char="●"/>
            </a:pPr>
            <a:r>
              <a:rPr lang="en" sz="1700">
                <a:solidFill>
                  <a:schemeClr val="accent4"/>
                </a:solidFill>
                <a:latin typeface="Fira Sans Condensed Light"/>
                <a:ea typeface="Fira Sans Condensed Light"/>
                <a:cs typeface="Fira Sans Condensed Light"/>
                <a:sym typeface="Fira Sans Condensed Light"/>
              </a:rPr>
              <a:t>https://github.com/omeralierdemir/AI_101/blob/main/syllabus.md</a:t>
            </a:r>
            <a:endParaRPr sz="1700">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sz="1500">
              <a:latin typeface="Fira Sans Condensed Light"/>
              <a:ea typeface="Fira Sans Condensed Light"/>
              <a:cs typeface="Fira Sans Condensed Light"/>
              <a:sym typeface="Fira Sans Condensed Light"/>
            </a:endParaRPr>
          </a:p>
        </p:txBody>
      </p:sp>
      <p:pic>
        <p:nvPicPr>
          <p:cNvPr id="106" name="Google Shape;106;p23"/>
          <p:cNvPicPr preferRelativeResize="0"/>
          <p:nvPr/>
        </p:nvPicPr>
        <p:blipFill>
          <a:blip r:embed="rId3">
            <a:alphaModFix/>
          </a:blip>
          <a:stretch>
            <a:fillRect/>
          </a:stretch>
        </p:blipFill>
        <p:spPr>
          <a:xfrm>
            <a:off x="6849176" y="1159464"/>
            <a:ext cx="999350" cy="999380"/>
          </a:xfrm>
          <a:prstGeom prst="rect">
            <a:avLst/>
          </a:prstGeom>
          <a:noFill/>
          <a:ln>
            <a:noFill/>
          </a:ln>
        </p:spPr>
      </p:pic>
      <p:pic>
        <p:nvPicPr>
          <p:cNvPr id="107" name="Google Shape;107;p23"/>
          <p:cNvPicPr preferRelativeResize="0"/>
          <p:nvPr/>
        </p:nvPicPr>
        <p:blipFill>
          <a:blip r:embed="rId4">
            <a:alphaModFix/>
          </a:blip>
          <a:stretch>
            <a:fillRect/>
          </a:stretch>
        </p:blipFill>
        <p:spPr>
          <a:xfrm>
            <a:off x="5685166" y="1159475"/>
            <a:ext cx="999350" cy="999380"/>
          </a:xfrm>
          <a:prstGeom prst="rect">
            <a:avLst/>
          </a:prstGeom>
          <a:noFill/>
          <a:ln>
            <a:noFill/>
          </a:ln>
        </p:spPr>
      </p:pic>
      <p:pic>
        <p:nvPicPr>
          <p:cNvPr id="108" name="Google Shape;108;p23"/>
          <p:cNvPicPr preferRelativeResize="0"/>
          <p:nvPr/>
        </p:nvPicPr>
        <p:blipFill>
          <a:blip r:embed="rId5">
            <a:alphaModFix/>
          </a:blip>
          <a:stretch>
            <a:fillRect/>
          </a:stretch>
        </p:blipFill>
        <p:spPr>
          <a:xfrm>
            <a:off x="8027300" y="1159475"/>
            <a:ext cx="999350" cy="999350"/>
          </a:xfrm>
          <a:prstGeom prst="rect">
            <a:avLst/>
          </a:prstGeom>
          <a:noFill/>
          <a:ln>
            <a:noFill/>
          </a:ln>
        </p:spPr>
      </p:pic>
      <p:pic>
        <p:nvPicPr>
          <p:cNvPr id="109" name="Google Shape;109;p23"/>
          <p:cNvPicPr preferRelativeResize="0"/>
          <p:nvPr/>
        </p:nvPicPr>
        <p:blipFill>
          <a:blip r:embed="rId6">
            <a:alphaModFix/>
          </a:blip>
          <a:stretch>
            <a:fillRect/>
          </a:stretch>
        </p:blipFill>
        <p:spPr>
          <a:xfrm>
            <a:off x="6096125" y="2484000"/>
            <a:ext cx="2505450" cy="1744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1"/>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
        <p:nvSpPr>
          <p:cNvPr id="232" name="Google Shape;232;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Black Box</a:t>
            </a:r>
            <a:endParaRPr/>
          </a:p>
        </p:txBody>
      </p:sp>
      <p:pic>
        <p:nvPicPr>
          <p:cNvPr id="233" name="Google Shape;233;p41"/>
          <p:cNvPicPr preferRelativeResize="0"/>
          <p:nvPr/>
        </p:nvPicPr>
        <p:blipFill>
          <a:blip r:embed="rId3">
            <a:alphaModFix/>
          </a:blip>
          <a:stretch>
            <a:fillRect/>
          </a:stretch>
        </p:blipFill>
        <p:spPr>
          <a:xfrm>
            <a:off x="758650" y="1332489"/>
            <a:ext cx="2661850" cy="1236475"/>
          </a:xfrm>
          <a:prstGeom prst="rect">
            <a:avLst/>
          </a:prstGeom>
          <a:noFill/>
          <a:ln>
            <a:noFill/>
          </a:ln>
        </p:spPr>
      </p:pic>
      <p:sp>
        <p:nvSpPr>
          <p:cNvPr id="234" name="Google Shape;234;p41"/>
          <p:cNvSpPr/>
          <p:nvPr/>
        </p:nvSpPr>
        <p:spPr>
          <a:xfrm>
            <a:off x="3527575" y="1604600"/>
            <a:ext cx="655500" cy="624600"/>
          </a:xfrm>
          <a:prstGeom prst="mathPlus">
            <a:avLst>
              <a:gd fmla="val 23520" name="adj1"/>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235" name="Google Shape;235;p41"/>
          <p:cNvPicPr preferRelativeResize="0"/>
          <p:nvPr/>
        </p:nvPicPr>
        <p:blipFill>
          <a:blip r:embed="rId4">
            <a:alphaModFix/>
          </a:blip>
          <a:stretch>
            <a:fillRect/>
          </a:stretch>
        </p:blipFill>
        <p:spPr>
          <a:xfrm>
            <a:off x="6634425" y="1299713"/>
            <a:ext cx="2150373" cy="1433574"/>
          </a:xfrm>
          <a:prstGeom prst="rect">
            <a:avLst/>
          </a:prstGeom>
          <a:noFill/>
          <a:ln>
            <a:noFill/>
          </a:ln>
        </p:spPr>
      </p:pic>
      <p:sp>
        <p:nvSpPr>
          <p:cNvPr id="236" name="Google Shape;236;p41"/>
          <p:cNvSpPr/>
          <p:nvPr/>
        </p:nvSpPr>
        <p:spPr>
          <a:xfrm>
            <a:off x="6149450" y="1803813"/>
            <a:ext cx="624600" cy="425400"/>
          </a:xfrm>
          <a:prstGeom prst="mathEqual">
            <a:avLst>
              <a:gd fmla="val 23520" name="adj1"/>
              <a:gd fmla="val 11760" name="adj2"/>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sp>
        <p:nvSpPr>
          <p:cNvPr id="237" name="Google Shape;237;p41"/>
          <p:cNvSpPr/>
          <p:nvPr/>
        </p:nvSpPr>
        <p:spPr>
          <a:xfrm>
            <a:off x="4452950" y="1399338"/>
            <a:ext cx="1241700" cy="11028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ira Sans Condensed Light"/>
              <a:ea typeface="Fira Sans Condensed Light"/>
              <a:cs typeface="Fira Sans Condensed Light"/>
              <a:sym typeface="Fira Sans Condensed Light"/>
            </a:endParaRPr>
          </a:p>
        </p:txBody>
      </p:sp>
      <p:pic>
        <p:nvPicPr>
          <p:cNvPr id="238" name="Google Shape;238;p41"/>
          <p:cNvPicPr preferRelativeResize="0"/>
          <p:nvPr/>
        </p:nvPicPr>
        <p:blipFill>
          <a:blip r:embed="rId5">
            <a:alphaModFix/>
          </a:blip>
          <a:stretch>
            <a:fillRect/>
          </a:stretch>
        </p:blipFill>
        <p:spPr>
          <a:xfrm>
            <a:off x="1072363" y="3013600"/>
            <a:ext cx="2034416" cy="1236474"/>
          </a:xfrm>
          <a:prstGeom prst="rect">
            <a:avLst/>
          </a:prstGeom>
          <a:noFill/>
          <a:ln>
            <a:noFill/>
          </a:ln>
        </p:spPr>
      </p:pic>
      <p:sp>
        <p:nvSpPr>
          <p:cNvPr id="239" name="Google Shape;239;p41"/>
          <p:cNvSpPr txBox="1"/>
          <p:nvPr/>
        </p:nvSpPr>
        <p:spPr>
          <a:xfrm>
            <a:off x="720000" y="2960500"/>
            <a:ext cx="44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highlight>
                  <a:schemeClr val="dk2"/>
                </a:highlight>
                <a:latin typeface="Fira Sans Condensed Light"/>
                <a:ea typeface="Fira Sans Condensed Light"/>
                <a:cs typeface="Fira Sans Condensed Light"/>
                <a:sym typeface="Fira Sans Condensed Light"/>
              </a:rPr>
              <a:t>A)</a:t>
            </a:r>
            <a:endParaRPr sz="1600">
              <a:solidFill>
                <a:schemeClr val="lt2"/>
              </a:solidFill>
              <a:highlight>
                <a:schemeClr val="dk2"/>
              </a:highlight>
              <a:latin typeface="Fira Sans Condensed Light"/>
              <a:ea typeface="Fira Sans Condensed Light"/>
              <a:cs typeface="Fira Sans Condensed Light"/>
              <a:sym typeface="Fira Sans Condensed Light"/>
            </a:endParaRPr>
          </a:p>
        </p:txBody>
      </p:sp>
      <p:sp>
        <p:nvSpPr>
          <p:cNvPr id="240" name="Google Shape;240;p41"/>
          <p:cNvSpPr txBox="1"/>
          <p:nvPr/>
        </p:nvSpPr>
        <p:spPr>
          <a:xfrm>
            <a:off x="3249263" y="2960500"/>
            <a:ext cx="4473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highlight>
                  <a:schemeClr val="dk2"/>
                </a:highlight>
                <a:latin typeface="Fira Sans Condensed Light"/>
                <a:ea typeface="Fira Sans Condensed Light"/>
                <a:cs typeface="Fira Sans Condensed Light"/>
                <a:sym typeface="Fira Sans Condensed Light"/>
              </a:rPr>
              <a:t>B)</a:t>
            </a:r>
            <a:endParaRPr sz="1600">
              <a:solidFill>
                <a:schemeClr val="lt2"/>
              </a:solidFill>
              <a:highlight>
                <a:schemeClr val="dk2"/>
              </a:highlight>
              <a:latin typeface="Fira Sans Condensed Light"/>
              <a:ea typeface="Fira Sans Condensed Light"/>
              <a:cs typeface="Fira Sans Condensed Light"/>
              <a:sym typeface="Fira Sans Condensed Light"/>
            </a:endParaRPr>
          </a:p>
        </p:txBody>
      </p:sp>
      <p:pic>
        <p:nvPicPr>
          <p:cNvPr id="241" name="Google Shape;241;p41"/>
          <p:cNvPicPr preferRelativeResize="0"/>
          <p:nvPr/>
        </p:nvPicPr>
        <p:blipFill>
          <a:blip r:embed="rId6">
            <a:alphaModFix/>
          </a:blip>
          <a:stretch>
            <a:fillRect/>
          </a:stretch>
        </p:blipFill>
        <p:spPr>
          <a:xfrm>
            <a:off x="3590850" y="3007475"/>
            <a:ext cx="2150881" cy="1248726"/>
          </a:xfrm>
          <a:prstGeom prst="rect">
            <a:avLst/>
          </a:prstGeom>
          <a:noFill/>
          <a:ln>
            <a:noFill/>
          </a:ln>
        </p:spPr>
      </p:pic>
      <p:pic>
        <p:nvPicPr>
          <p:cNvPr id="242" name="Google Shape;242;p41"/>
          <p:cNvPicPr preferRelativeResize="0"/>
          <p:nvPr/>
        </p:nvPicPr>
        <p:blipFill>
          <a:blip r:embed="rId7">
            <a:alphaModFix/>
          </a:blip>
          <a:stretch>
            <a:fillRect/>
          </a:stretch>
        </p:blipFill>
        <p:spPr>
          <a:xfrm>
            <a:off x="6325950" y="3007475"/>
            <a:ext cx="1873603" cy="1248726"/>
          </a:xfrm>
          <a:prstGeom prst="rect">
            <a:avLst/>
          </a:prstGeom>
          <a:noFill/>
          <a:ln>
            <a:noFill/>
          </a:ln>
        </p:spPr>
      </p:pic>
      <p:sp>
        <p:nvSpPr>
          <p:cNvPr id="243" name="Google Shape;243;p41"/>
          <p:cNvSpPr txBox="1"/>
          <p:nvPr/>
        </p:nvSpPr>
        <p:spPr>
          <a:xfrm>
            <a:off x="5978898" y="2973666"/>
            <a:ext cx="4473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2"/>
                </a:solidFill>
                <a:highlight>
                  <a:schemeClr val="dk2"/>
                </a:highlight>
                <a:latin typeface="Fira Sans Condensed Light"/>
                <a:ea typeface="Fira Sans Condensed Light"/>
                <a:cs typeface="Fira Sans Condensed Light"/>
                <a:sym typeface="Fira Sans Condensed Light"/>
              </a:rPr>
              <a:t>C)</a:t>
            </a:r>
            <a:endParaRPr sz="1600">
              <a:solidFill>
                <a:schemeClr val="lt2"/>
              </a:solidFill>
              <a:highlight>
                <a:schemeClr val="dk2"/>
              </a:highlight>
              <a:latin typeface="Fira Sans Condensed Light"/>
              <a:ea typeface="Fira Sans Condensed Light"/>
              <a:cs typeface="Fira Sans Condensed Light"/>
              <a:sym typeface="Fira Sans Condensed Light"/>
            </a:endParaRPr>
          </a:p>
        </p:txBody>
      </p:sp>
      <p:sp>
        <p:nvSpPr>
          <p:cNvPr id="244" name="Google Shape;244;p41"/>
          <p:cNvSpPr txBox="1"/>
          <p:nvPr/>
        </p:nvSpPr>
        <p:spPr>
          <a:xfrm>
            <a:off x="6950450" y="4250075"/>
            <a:ext cx="624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2"/>
                </a:solidFill>
                <a:highlight>
                  <a:srgbClr val="9900FF"/>
                </a:highlight>
                <a:latin typeface="Fira Sans Condensed Light"/>
                <a:ea typeface="Fira Sans Condensed Light"/>
                <a:cs typeface="Fira Sans Condensed Light"/>
                <a:sym typeface="Fira Sans Condensed Light"/>
              </a:rPr>
              <a:t>Magic</a:t>
            </a:r>
            <a:endParaRPr sz="1200">
              <a:solidFill>
                <a:schemeClr val="lt2"/>
              </a:solidFill>
              <a:highlight>
                <a:srgbClr val="9900FF"/>
              </a:highlight>
              <a:latin typeface="Fira Sans Condensed Light"/>
              <a:ea typeface="Fira Sans Condensed Light"/>
              <a:cs typeface="Fira Sans Condensed Light"/>
              <a:sym typeface="Fira Sans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2"/>
          <p:cNvSpPr txBox="1"/>
          <p:nvPr>
            <p:ph type="title"/>
          </p:nvPr>
        </p:nvSpPr>
        <p:spPr>
          <a:xfrm>
            <a:off x="720000" y="4481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Gerçek Hayat Prob. 2: Yakıt Seviye Sensörü Maaliyeti</a:t>
            </a:r>
            <a:endParaRPr sz="2700"/>
          </a:p>
        </p:txBody>
      </p:sp>
      <p:cxnSp>
        <p:nvCxnSpPr>
          <p:cNvPr id="250" name="Google Shape;250;p42"/>
          <p:cNvCxnSpPr/>
          <p:nvPr/>
        </p:nvCxnSpPr>
        <p:spPr>
          <a:xfrm flipH="1" rot="10800000">
            <a:off x="1885050" y="2289650"/>
            <a:ext cx="462600" cy="1249200"/>
          </a:xfrm>
          <a:prstGeom prst="straightConnector1">
            <a:avLst/>
          </a:prstGeom>
          <a:noFill/>
          <a:ln cap="flat" cmpd="sng" w="38100">
            <a:solidFill>
              <a:schemeClr val="dk2"/>
            </a:solidFill>
            <a:prstDash val="solid"/>
            <a:round/>
            <a:headEnd len="med" w="med" type="none"/>
            <a:tailEnd len="med" w="med" type="none"/>
          </a:ln>
        </p:spPr>
      </p:cxnSp>
      <p:cxnSp>
        <p:nvCxnSpPr>
          <p:cNvPr id="251" name="Google Shape;251;p42"/>
          <p:cNvCxnSpPr/>
          <p:nvPr/>
        </p:nvCxnSpPr>
        <p:spPr>
          <a:xfrm flipH="1" rot="10800000">
            <a:off x="1908175" y="2374450"/>
            <a:ext cx="1789200" cy="1172100"/>
          </a:xfrm>
          <a:prstGeom prst="straightConnector1">
            <a:avLst/>
          </a:prstGeom>
          <a:noFill/>
          <a:ln cap="flat" cmpd="sng" w="38100">
            <a:solidFill>
              <a:schemeClr val="dk2"/>
            </a:solidFill>
            <a:prstDash val="solid"/>
            <a:round/>
            <a:headEnd len="med" w="med" type="none"/>
            <a:tailEnd len="med" w="med" type="none"/>
          </a:ln>
        </p:spPr>
      </p:cxnSp>
      <p:sp>
        <p:nvSpPr>
          <p:cNvPr id="252" name="Google Shape;252;p42"/>
          <p:cNvSpPr txBox="1"/>
          <p:nvPr/>
        </p:nvSpPr>
        <p:spPr>
          <a:xfrm>
            <a:off x="592700" y="1330150"/>
            <a:ext cx="1701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2"/>
                </a:solidFill>
                <a:latin typeface="Fira Sans Condensed"/>
                <a:ea typeface="Fira Sans Condensed"/>
                <a:cs typeface="Fira Sans Condensed"/>
                <a:sym typeface="Fira Sans Condensed"/>
              </a:rPr>
              <a:t>Yakıt Seviye Ölçüm Sensörü</a:t>
            </a:r>
            <a:endParaRPr b="1" sz="1200">
              <a:solidFill>
                <a:schemeClr val="lt2"/>
              </a:solidFill>
              <a:latin typeface="Fira Sans Condensed"/>
              <a:ea typeface="Fira Sans Condensed"/>
              <a:cs typeface="Fira Sans Condensed"/>
              <a:sym typeface="Fira Sans Condensed"/>
            </a:endParaRPr>
          </a:p>
        </p:txBody>
      </p:sp>
      <p:sp>
        <p:nvSpPr>
          <p:cNvPr id="253" name="Google Shape;253;p42"/>
          <p:cNvSpPr txBox="1"/>
          <p:nvPr/>
        </p:nvSpPr>
        <p:spPr>
          <a:xfrm>
            <a:off x="4778025" y="1210000"/>
            <a:ext cx="39987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2"/>
                </a:solidFill>
                <a:latin typeface="Fira Sans Condensed"/>
                <a:ea typeface="Fira Sans Condensed"/>
                <a:cs typeface="Fira Sans Condensed"/>
                <a:sym typeface="Fira Sans Condensed"/>
              </a:rPr>
              <a:t>Problem: </a:t>
            </a:r>
            <a:r>
              <a:rPr lang="en" sz="1500">
                <a:solidFill>
                  <a:schemeClr val="lt2"/>
                </a:solidFill>
                <a:latin typeface="Fira Sans Condensed Light"/>
                <a:ea typeface="Fira Sans Condensed Light"/>
                <a:cs typeface="Fira Sans Condensed Light"/>
                <a:sym typeface="Fira Sans Condensed Light"/>
              </a:rPr>
              <a:t>Yakıt seviye ölçüm sensörleri maaliyetli ve karmaşık algoritma yapıları gereği alt unut bir üründe kullanılmak istenmemektedir.</a:t>
            </a:r>
            <a:endParaRPr sz="1500">
              <a:solidFill>
                <a:schemeClr val="lt2"/>
              </a:solidFill>
              <a:latin typeface="Fira Sans Condensed Light"/>
              <a:ea typeface="Fira Sans Condensed Light"/>
              <a:cs typeface="Fira Sans Condensed Light"/>
              <a:sym typeface="Fira Sans Condensed Light"/>
            </a:endParaRPr>
          </a:p>
        </p:txBody>
      </p:sp>
      <p:pic>
        <p:nvPicPr>
          <p:cNvPr id="254" name="Google Shape;254;p42"/>
          <p:cNvPicPr preferRelativeResize="0"/>
          <p:nvPr/>
        </p:nvPicPr>
        <p:blipFill>
          <a:blip r:embed="rId3">
            <a:alphaModFix/>
          </a:blip>
          <a:stretch>
            <a:fillRect/>
          </a:stretch>
        </p:blipFill>
        <p:spPr>
          <a:xfrm>
            <a:off x="4945924" y="2817775"/>
            <a:ext cx="4061175" cy="2121964"/>
          </a:xfrm>
          <a:prstGeom prst="rect">
            <a:avLst/>
          </a:prstGeom>
          <a:noFill/>
          <a:ln>
            <a:noFill/>
          </a:ln>
        </p:spPr>
      </p:pic>
      <p:pic>
        <p:nvPicPr>
          <p:cNvPr id="255" name="Google Shape;255;p42"/>
          <p:cNvPicPr preferRelativeResize="0"/>
          <p:nvPr/>
        </p:nvPicPr>
        <p:blipFill>
          <a:blip r:embed="rId4">
            <a:alphaModFix/>
          </a:blip>
          <a:stretch>
            <a:fillRect/>
          </a:stretch>
        </p:blipFill>
        <p:spPr>
          <a:xfrm>
            <a:off x="448825" y="3331425"/>
            <a:ext cx="2512801" cy="1884599"/>
          </a:xfrm>
          <a:prstGeom prst="rect">
            <a:avLst/>
          </a:prstGeom>
          <a:noFill/>
          <a:ln>
            <a:noFill/>
          </a:ln>
        </p:spPr>
      </p:pic>
      <p:pic>
        <p:nvPicPr>
          <p:cNvPr id="256" name="Google Shape;256;p42"/>
          <p:cNvPicPr preferRelativeResize="0"/>
          <p:nvPr/>
        </p:nvPicPr>
        <p:blipFill>
          <a:blip r:embed="rId5">
            <a:alphaModFix/>
          </a:blip>
          <a:stretch>
            <a:fillRect/>
          </a:stretch>
        </p:blipFill>
        <p:spPr>
          <a:xfrm>
            <a:off x="2347650" y="906500"/>
            <a:ext cx="1701002" cy="1701002"/>
          </a:xfrm>
          <a:prstGeom prst="rect">
            <a:avLst/>
          </a:prstGeom>
          <a:noFill/>
          <a:ln>
            <a:noFill/>
          </a:ln>
        </p:spPr>
      </p:pic>
      <p:sp>
        <p:nvSpPr>
          <p:cNvPr id="257" name="Google Shape;257;p42"/>
          <p:cNvSpPr txBox="1"/>
          <p:nvPr/>
        </p:nvSpPr>
        <p:spPr>
          <a:xfrm>
            <a:off x="2774000" y="3774725"/>
            <a:ext cx="1701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2"/>
                </a:solidFill>
                <a:latin typeface="Fira Sans Condensed"/>
                <a:ea typeface="Fira Sans Condensed"/>
                <a:cs typeface="Fira Sans Condensed"/>
                <a:sym typeface="Fira Sans Condensed"/>
              </a:rPr>
              <a:t>Yakıt Deposu</a:t>
            </a:r>
            <a:endParaRPr b="1" sz="12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Kendine Soru Sormaktan Çekinmemek</a:t>
            </a:r>
            <a:endParaRPr/>
          </a:p>
        </p:txBody>
      </p:sp>
      <p:sp>
        <p:nvSpPr>
          <p:cNvPr id="263" name="Google Shape;263;p43"/>
          <p:cNvSpPr txBox="1"/>
          <p:nvPr/>
        </p:nvSpPr>
        <p:spPr>
          <a:xfrm>
            <a:off x="256525" y="1380063"/>
            <a:ext cx="5675400" cy="3324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Problem tespiti yapılmalıdır. Genelde yapılması istenen bir durum vardır ancak bu durumu gerçekleştirmede engeller bulunmaktadır. </a:t>
            </a:r>
            <a:r>
              <a:rPr b="1" lang="en" sz="1700">
                <a:solidFill>
                  <a:schemeClr val="accent4"/>
                </a:solidFill>
                <a:latin typeface="Fira Sans Condensed"/>
                <a:ea typeface="Fira Sans Condensed"/>
                <a:cs typeface="Fira Sans Condensed"/>
                <a:sym typeface="Fira Sans Condensed"/>
              </a:rPr>
              <a:t>(İhtiyacın Doğusu)</a:t>
            </a:r>
            <a:endParaRPr b="1" sz="1700">
              <a:solidFill>
                <a:schemeClr val="accent4"/>
              </a:solidFill>
              <a:latin typeface="Fira Sans Condensed"/>
              <a:ea typeface="Fira Sans Condensed"/>
              <a:cs typeface="Fira Sans Condensed"/>
              <a:sym typeface="Fira Sans Condensed"/>
            </a:endParaRPr>
          </a:p>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Yapılması istenen duruma engel olan şeyler nasıl engel oluşturmaktadır. </a:t>
            </a:r>
            <a:r>
              <a:rPr b="1" lang="en" sz="1700">
                <a:solidFill>
                  <a:schemeClr val="accent4"/>
                </a:solidFill>
                <a:latin typeface="Fira Sans Condensed"/>
                <a:ea typeface="Fira Sans Condensed"/>
                <a:cs typeface="Fira Sans Condensed"/>
                <a:sym typeface="Fira Sans Condensed"/>
              </a:rPr>
              <a:t>(Problemin Detaylı Analizi)</a:t>
            </a:r>
            <a:endParaRPr b="1" sz="1700">
              <a:solidFill>
                <a:schemeClr val="accent4"/>
              </a:solidFill>
              <a:latin typeface="Fira Sans Condensed"/>
              <a:ea typeface="Fira Sans Condensed"/>
              <a:cs typeface="Fira Sans Condensed"/>
              <a:sym typeface="Fira Sans Condensed"/>
            </a:endParaRPr>
          </a:p>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Engeller için bulunan çözüm önerilerin nasıl çalıştığı, çözüm yollarının sınırları iyice araştırılır. </a:t>
            </a:r>
            <a:r>
              <a:rPr b="1" lang="en" sz="1700">
                <a:solidFill>
                  <a:schemeClr val="accent4"/>
                </a:solidFill>
                <a:latin typeface="Fira Sans Condensed"/>
                <a:ea typeface="Fira Sans Condensed"/>
                <a:cs typeface="Fira Sans Condensed"/>
                <a:sym typeface="Fira Sans Condensed"/>
              </a:rPr>
              <a:t>(Çözüm Yolunun Detaylı İncelenmesi)</a:t>
            </a:r>
            <a:endParaRPr b="1" sz="1700">
              <a:solidFill>
                <a:schemeClr val="accent4"/>
              </a:solidFill>
              <a:latin typeface="Fira Sans Condensed"/>
              <a:ea typeface="Fira Sans Condensed"/>
              <a:cs typeface="Fira Sans Condensed"/>
              <a:sym typeface="Fira Sans Condensed"/>
            </a:endParaRPr>
          </a:p>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Çözüm yolunun niçin çalışıtığı, niçin bu çözüme ihtiyaç duyulduğu dışardan bakan bir gözle analiz edilir. </a:t>
            </a:r>
            <a:r>
              <a:rPr b="1" lang="en" sz="1700">
                <a:solidFill>
                  <a:schemeClr val="accent4"/>
                </a:solidFill>
                <a:latin typeface="Fira Sans Condensed"/>
                <a:ea typeface="Fira Sans Condensed"/>
                <a:cs typeface="Fira Sans Condensed"/>
                <a:sym typeface="Fira Sans Condensed"/>
              </a:rPr>
              <a:t>(Sonuç Değerlendirmesi)</a:t>
            </a:r>
            <a:endParaRPr b="1" sz="1700">
              <a:solidFill>
                <a:schemeClr val="accent4"/>
              </a:solidFill>
              <a:latin typeface="Fira Sans Condensed"/>
              <a:ea typeface="Fira Sans Condensed"/>
              <a:cs typeface="Fira Sans Condensed"/>
              <a:sym typeface="Fira Sans Condensed"/>
            </a:endParaRPr>
          </a:p>
          <a:p>
            <a:pPr indent="0" lvl="0" marL="457200" rtl="0" algn="l">
              <a:spcBef>
                <a:spcPts val="0"/>
              </a:spcBef>
              <a:spcAft>
                <a:spcPts val="0"/>
              </a:spcAft>
              <a:buNone/>
            </a:pPr>
            <a:r>
              <a:t/>
            </a:r>
            <a:endParaRPr sz="1700">
              <a:solidFill>
                <a:schemeClr val="accent4"/>
              </a:solidFill>
              <a:latin typeface="Fira Sans Condensed Light"/>
              <a:ea typeface="Fira Sans Condensed Light"/>
              <a:cs typeface="Fira Sans Condensed Light"/>
              <a:sym typeface="Fira Sans Condensed Light"/>
            </a:endParaRPr>
          </a:p>
        </p:txBody>
      </p:sp>
      <p:pic>
        <p:nvPicPr>
          <p:cNvPr id="264" name="Google Shape;264;p43"/>
          <p:cNvPicPr preferRelativeResize="0"/>
          <p:nvPr/>
        </p:nvPicPr>
        <p:blipFill>
          <a:blip r:embed="rId3">
            <a:alphaModFix/>
          </a:blip>
          <a:stretch>
            <a:fillRect/>
          </a:stretch>
        </p:blipFill>
        <p:spPr>
          <a:xfrm>
            <a:off x="6155125" y="1664850"/>
            <a:ext cx="2640575" cy="2640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44"/>
          <p:cNvSpPr txBox="1"/>
          <p:nvPr>
            <p:ph type="title"/>
          </p:nvPr>
        </p:nvSpPr>
        <p:spPr>
          <a:xfrm>
            <a:off x="720000" y="1896975"/>
            <a:ext cx="7704000" cy="685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Yapay Zeka Alanında Kariyer Yapmak İsteyenleri Nasıl Bir Süreç Bekliyor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Atılan Yanlış Adımlar</a:t>
            </a:r>
            <a:endParaRPr/>
          </a:p>
        </p:txBody>
      </p:sp>
      <p:sp>
        <p:nvSpPr>
          <p:cNvPr id="275" name="Google Shape;275;p45"/>
          <p:cNvSpPr txBox="1"/>
          <p:nvPr/>
        </p:nvSpPr>
        <p:spPr>
          <a:xfrm>
            <a:off x="256525" y="1380063"/>
            <a:ext cx="5675400" cy="3586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Yapay Zeka alanında çalışmaya başlamak için kaynaklar toplanır.</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Toplanan doğru kaynakların matematik ağırlıklı olması sebebi ile bulunan kaynaklar terkedilir.</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10 Saate Yapay Zeka Mühendisi Ol adlı bir video kaynak bulunur.</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Video tamamlanır. Video kaynak ile Torch, Tensorflow, Keras vs. framework’lerin TEMELLERİNE giriş yapılmış olunur.</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İnternetten hazır yapılmış projeler bulunup kaynak kodları </a:t>
            </a:r>
            <a:r>
              <a:rPr lang="en" sz="1700">
                <a:solidFill>
                  <a:schemeClr val="accent4"/>
                </a:solidFill>
                <a:highlight>
                  <a:schemeClr val="accent3"/>
                </a:highlight>
                <a:latin typeface="Fira Sans Condensed Light"/>
                <a:ea typeface="Fira Sans Condensed Light"/>
                <a:cs typeface="Fira Sans Condensed Light"/>
                <a:sym typeface="Fira Sans Condensed Light"/>
              </a:rPr>
              <a:t>incelenmeden</a:t>
            </a:r>
            <a:r>
              <a:rPr lang="en" sz="1700">
                <a:solidFill>
                  <a:schemeClr val="accent4"/>
                </a:solidFill>
                <a:latin typeface="Fira Sans Condensed Light"/>
                <a:ea typeface="Fira Sans Condensed Light"/>
                <a:cs typeface="Fira Sans Condensed Light"/>
                <a:sym typeface="Fira Sans Condensed Light"/>
              </a:rPr>
              <a:t> çalıştırılır.</a:t>
            </a:r>
            <a:endParaRPr sz="1700">
              <a:solidFill>
                <a:schemeClr val="accent4"/>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accent4"/>
              </a:buClr>
              <a:buSzPts val="1700"/>
              <a:buFont typeface="Fira Sans Condensed Light"/>
              <a:buAutoNum type="arabicPeriod"/>
            </a:pPr>
            <a:r>
              <a:rPr lang="en" sz="1700">
                <a:solidFill>
                  <a:schemeClr val="accent4"/>
                </a:solidFill>
                <a:latin typeface="Fira Sans Condensed Light"/>
                <a:ea typeface="Fira Sans Condensed Light"/>
                <a:cs typeface="Fira Sans Condensed Light"/>
                <a:sym typeface="Fira Sans Condensed Light"/>
              </a:rPr>
              <a:t>Linkedln Hesabı —-&gt; Deneyim —--&gt; Yapay Zeka Mühendisi yazılır.</a:t>
            </a:r>
            <a:endParaRPr sz="1700">
              <a:solidFill>
                <a:schemeClr val="accent4"/>
              </a:solidFill>
              <a:latin typeface="Fira Sans Condensed Light"/>
              <a:ea typeface="Fira Sans Condensed Light"/>
              <a:cs typeface="Fira Sans Condensed Light"/>
              <a:sym typeface="Fira Sans Condensed Light"/>
            </a:endParaRPr>
          </a:p>
        </p:txBody>
      </p:sp>
      <p:pic>
        <p:nvPicPr>
          <p:cNvPr id="276" name="Google Shape;276;p45"/>
          <p:cNvPicPr preferRelativeResize="0"/>
          <p:nvPr/>
        </p:nvPicPr>
        <p:blipFill>
          <a:blip r:embed="rId3">
            <a:alphaModFix/>
          </a:blip>
          <a:stretch>
            <a:fillRect/>
          </a:stretch>
        </p:blipFill>
        <p:spPr>
          <a:xfrm>
            <a:off x="6040200" y="2119438"/>
            <a:ext cx="2857500" cy="2143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Atılması Gereken Adımlar</a:t>
            </a:r>
            <a:endParaRPr/>
          </a:p>
        </p:txBody>
      </p:sp>
      <p:sp>
        <p:nvSpPr>
          <p:cNvPr id="282" name="Google Shape;282;p46"/>
          <p:cNvSpPr txBox="1"/>
          <p:nvPr/>
        </p:nvSpPr>
        <p:spPr>
          <a:xfrm>
            <a:off x="1005400" y="1685875"/>
            <a:ext cx="6946800" cy="2035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2"/>
              </a:buClr>
              <a:buSzPts val="1700"/>
              <a:buFont typeface="Fira Sans Condensed Light"/>
              <a:buAutoNum type="arabicPeriod"/>
            </a:pPr>
            <a:r>
              <a:rPr lang="en" sz="1700">
                <a:solidFill>
                  <a:schemeClr val="lt2"/>
                </a:solidFill>
                <a:latin typeface="Fira Sans Condensed Light"/>
                <a:ea typeface="Fira Sans Condensed Light"/>
                <a:cs typeface="Fira Sans Condensed Light"/>
                <a:sym typeface="Fira Sans Condensed Light"/>
              </a:rPr>
              <a:t>Yapay zeka alanları, bu alanlarda neler </a:t>
            </a:r>
            <a:r>
              <a:rPr lang="en" sz="1700">
                <a:solidFill>
                  <a:schemeClr val="lt2"/>
                </a:solidFill>
                <a:latin typeface="Fira Sans Condensed Light"/>
                <a:ea typeface="Fira Sans Condensed Light"/>
                <a:cs typeface="Fira Sans Condensed Light"/>
                <a:sym typeface="Fira Sans Condensed Light"/>
              </a:rPr>
              <a:t>yapılabildiği</a:t>
            </a:r>
            <a:r>
              <a:rPr lang="en" sz="1700">
                <a:solidFill>
                  <a:schemeClr val="lt2"/>
                </a:solidFill>
                <a:latin typeface="Fira Sans Condensed Light"/>
                <a:ea typeface="Fira Sans Condensed Light"/>
                <a:cs typeface="Fira Sans Condensed Light"/>
                <a:sym typeface="Fira Sans Condensed Light"/>
              </a:rPr>
              <a:t>, iş imkanları ve pazar açığı genel olarak araştırılmalıdır. </a:t>
            </a:r>
            <a:endParaRPr sz="1700">
              <a:solidFill>
                <a:schemeClr val="lt2"/>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lt2"/>
              </a:buClr>
              <a:buSzPts val="1700"/>
              <a:buFont typeface="Fira Sans Condensed Light"/>
              <a:buAutoNum type="arabicPeriod"/>
            </a:pPr>
            <a:r>
              <a:rPr lang="en" sz="1700">
                <a:solidFill>
                  <a:schemeClr val="lt2"/>
                </a:solidFill>
                <a:latin typeface="Fira Sans Condensed Light"/>
                <a:ea typeface="Fira Sans Condensed Light"/>
                <a:cs typeface="Fira Sans Condensed Light"/>
                <a:sym typeface="Fira Sans Condensed Light"/>
              </a:rPr>
              <a:t>Çalışılmak istenen alan belirlendikten sonra  bu alana ait temel alt yapı gereksinimleri ve öğrenilmesi gereken yeni alanlar belirlenmelidir. </a:t>
            </a:r>
            <a:endParaRPr sz="1700">
              <a:solidFill>
                <a:schemeClr val="lt2"/>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lt2"/>
              </a:buClr>
              <a:buSzPts val="1700"/>
              <a:buFont typeface="Fira Sans Condensed Light"/>
              <a:buAutoNum type="arabicPeriod"/>
            </a:pPr>
            <a:r>
              <a:rPr lang="en" sz="1700">
                <a:solidFill>
                  <a:schemeClr val="lt2"/>
                </a:solidFill>
                <a:latin typeface="Fira Sans Condensed Light"/>
                <a:ea typeface="Fira Sans Condensed Light"/>
                <a:cs typeface="Fira Sans Condensed Light"/>
                <a:sym typeface="Fira Sans Condensed Light"/>
              </a:rPr>
              <a:t>S</a:t>
            </a:r>
            <a:r>
              <a:rPr lang="en" sz="1700">
                <a:solidFill>
                  <a:schemeClr val="lt2"/>
                </a:solidFill>
                <a:latin typeface="Fira Sans Condensed Light"/>
                <a:ea typeface="Fira Sans Condensed Light"/>
                <a:cs typeface="Fira Sans Condensed Light"/>
                <a:sym typeface="Fira Sans Condensed Light"/>
              </a:rPr>
              <a:t>ektörde kabul görmüş yazılı, video kaynaklar bulunup toplanmalıdır.</a:t>
            </a:r>
            <a:endParaRPr sz="1700">
              <a:solidFill>
                <a:schemeClr val="lt2"/>
              </a:solidFill>
              <a:latin typeface="Fira Sans Condensed Light"/>
              <a:ea typeface="Fira Sans Condensed Light"/>
              <a:cs typeface="Fira Sans Condensed Light"/>
              <a:sym typeface="Fira Sans Condensed Light"/>
            </a:endParaRPr>
          </a:p>
          <a:p>
            <a:pPr indent="-336550" lvl="0" marL="457200" rtl="0" algn="l">
              <a:spcBef>
                <a:spcPts val="0"/>
              </a:spcBef>
              <a:spcAft>
                <a:spcPts val="0"/>
              </a:spcAft>
              <a:buClr>
                <a:schemeClr val="lt2"/>
              </a:buClr>
              <a:buSzPts val="1700"/>
              <a:buFont typeface="Fira Sans Condensed Light"/>
              <a:buAutoNum type="arabicPeriod"/>
            </a:pPr>
            <a:r>
              <a:rPr lang="en" sz="1700">
                <a:solidFill>
                  <a:schemeClr val="lt2"/>
                </a:solidFill>
                <a:latin typeface="Fira Sans Condensed Light"/>
                <a:ea typeface="Fira Sans Condensed Light"/>
                <a:cs typeface="Fira Sans Condensed Light"/>
                <a:sym typeface="Fira Sans Condensed Light"/>
              </a:rPr>
              <a:t>En temel gereksinimden çalışmaya başlayıp hedefe doğru pes etmeden devam edilmelidir.</a:t>
            </a:r>
            <a:endParaRPr sz="1700">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720000" y="1800625"/>
            <a:ext cx="7704000" cy="13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Yapay Zeka Alanında İlerlemek için İhtiyaç Duyulan Temel Gereksinimler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nvSpPr>
        <p:spPr>
          <a:xfrm>
            <a:off x="846325" y="1471425"/>
            <a:ext cx="4193100" cy="1894200"/>
          </a:xfrm>
          <a:prstGeom prst="rect">
            <a:avLst/>
          </a:prstGeom>
          <a:noFill/>
          <a:ln>
            <a:noFill/>
          </a:ln>
        </p:spPr>
        <p:txBody>
          <a:bodyPr anchorCtr="0" anchor="t" bIns="91425" lIns="91425" spcFirstLastPara="1" rIns="91425" wrap="square" tIns="91425">
            <a:normAutofit/>
          </a:bodyPr>
          <a:lstStyle/>
          <a:p>
            <a:pPr indent="-381000" lvl="0" marL="457200" rtl="0" algn="l">
              <a:spcBef>
                <a:spcPts val="0"/>
              </a:spcBef>
              <a:spcAft>
                <a:spcPts val="0"/>
              </a:spcAft>
              <a:buClr>
                <a:schemeClr val="accent4"/>
              </a:buClr>
              <a:buSzPts val="2400"/>
              <a:buFont typeface="Fira Sans Condensed Light"/>
              <a:buChar char="●"/>
            </a:pPr>
            <a:r>
              <a:rPr lang="en" sz="2400">
                <a:solidFill>
                  <a:schemeClr val="accent4"/>
                </a:solidFill>
                <a:latin typeface="Fira Sans Condensed Light"/>
                <a:ea typeface="Fira Sans Condensed Light"/>
                <a:cs typeface="Fira Sans Condensed Light"/>
                <a:sym typeface="Fira Sans Condensed Light"/>
              </a:rPr>
              <a:t>Lineer Cebir (Linear Algebra)</a:t>
            </a:r>
            <a:endParaRPr sz="2400">
              <a:solidFill>
                <a:schemeClr val="accent4"/>
              </a:solidFill>
              <a:latin typeface="Fira Sans Condensed Light"/>
              <a:ea typeface="Fira Sans Condensed Light"/>
              <a:cs typeface="Fira Sans Condensed Light"/>
              <a:sym typeface="Fira Sans Condensed Light"/>
            </a:endParaRPr>
          </a:p>
          <a:p>
            <a:pPr indent="-381000" lvl="0" marL="457200" rtl="0" algn="l">
              <a:spcBef>
                <a:spcPts val="0"/>
              </a:spcBef>
              <a:spcAft>
                <a:spcPts val="0"/>
              </a:spcAft>
              <a:buClr>
                <a:schemeClr val="accent4"/>
              </a:buClr>
              <a:buSzPts val="2400"/>
              <a:buFont typeface="Fira Sans Condensed Light"/>
              <a:buChar char="●"/>
            </a:pPr>
            <a:r>
              <a:rPr lang="en" sz="2400">
                <a:solidFill>
                  <a:schemeClr val="accent4"/>
                </a:solidFill>
                <a:latin typeface="Fira Sans Condensed Light"/>
                <a:ea typeface="Fira Sans Condensed Light"/>
                <a:cs typeface="Fira Sans Condensed Light"/>
                <a:sym typeface="Fira Sans Condensed Light"/>
              </a:rPr>
              <a:t>Kalkulus (Calculus)</a:t>
            </a:r>
            <a:endParaRPr sz="2400">
              <a:solidFill>
                <a:schemeClr val="accent4"/>
              </a:solidFill>
              <a:latin typeface="Fira Sans Condensed Light"/>
              <a:ea typeface="Fira Sans Condensed Light"/>
              <a:cs typeface="Fira Sans Condensed Light"/>
              <a:sym typeface="Fira Sans Condensed Light"/>
            </a:endParaRPr>
          </a:p>
          <a:p>
            <a:pPr indent="-381000" lvl="0" marL="457200" rtl="0" algn="l">
              <a:spcBef>
                <a:spcPts val="0"/>
              </a:spcBef>
              <a:spcAft>
                <a:spcPts val="0"/>
              </a:spcAft>
              <a:buClr>
                <a:schemeClr val="accent4"/>
              </a:buClr>
              <a:buSzPts val="2400"/>
              <a:buFont typeface="Fira Sans Condensed Light"/>
              <a:buChar char="●"/>
            </a:pPr>
            <a:r>
              <a:rPr lang="en" sz="2400">
                <a:solidFill>
                  <a:schemeClr val="accent4"/>
                </a:solidFill>
                <a:latin typeface="Fira Sans Condensed Light"/>
                <a:ea typeface="Fira Sans Condensed Light"/>
                <a:cs typeface="Fira Sans Condensed Light"/>
                <a:sym typeface="Fira Sans Condensed Light"/>
              </a:rPr>
              <a:t>Olasılık (Probability)</a:t>
            </a:r>
            <a:endParaRPr sz="2400">
              <a:solidFill>
                <a:schemeClr val="accent4"/>
              </a:solidFill>
              <a:latin typeface="Fira Sans Condensed Light"/>
              <a:ea typeface="Fira Sans Condensed Light"/>
              <a:cs typeface="Fira Sans Condensed Light"/>
              <a:sym typeface="Fira Sans Condensed Light"/>
            </a:endParaRPr>
          </a:p>
        </p:txBody>
      </p:sp>
      <p:pic>
        <p:nvPicPr>
          <p:cNvPr id="293" name="Google Shape;293;p48"/>
          <p:cNvPicPr preferRelativeResize="0"/>
          <p:nvPr/>
        </p:nvPicPr>
        <p:blipFill>
          <a:blip r:embed="rId3">
            <a:alphaModFix/>
          </a:blip>
          <a:stretch>
            <a:fillRect/>
          </a:stretch>
        </p:blipFill>
        <p:spPr>
          <a:xfrm>
            <a:off x="5823725" y="1015850"/>
            <a:ext cx="2995425" cy="3681901"/>
          </a:xfrm>
          <a:prstGeom prst="rect">
            <a:avLst/>
          </a:prstGeom>
          <a:noFill/>
          <a:ln>
            <a:noFill/>
          </a:ln>
        </p:spPr>
      </p:pic>
      <p:sp>
        <p:nvSpPr>
          <p:cNvPr id="294" name="Google Shape;294;p48"/>
          <p:cNvSpPr txBox="1"/>
          <p:nvPr/>
        </p:nvSpPr>
        <p:spPr>
          <a:xfrm>
            <a:off x="355100" y="345800"/>
            <a:ext cx="5675700" cy="558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accent4"/>
              </a:buClr>
              <a:buSzPts val="2400"/>
              <a:buFont typeface="Fira Sans Condensed"/>
              <a:buAutoNum type="arabicParenR"/>
            </a:pPr>
            <a:r>
              <a:rPr b="1" lang="en" sz="2400">
                <a:solidFill>
                  <a:schemeClr val="accent4"/>
                </a:solidFill>
                <a:latin typeface="Fira Sans Condensed"/>
                <a:ea typeface="Fira Sans Condensed"/>
                <a:cs typeface="Fira Sans Condensed"/>
                <a:sym typeface="Fira Sans Condensed"/>
              </a:rPr>
              <a:t>Matematik (Teorik ve Uygulamalı)</a:t>
            </a:r>
            <a:endParaRPr b="1" sz="2400">
              <a:solidFill>
                <a:schemeClr val="accent4"/>
              </a:solidFill>
              <a:latin typeface="Fira Sans Condensed"/>
              <a:ea typeface="Fira Sans Condensed"/>
              <a:cs typeface="Fira Sans Condensed"/>
              <a:sym typeface="Fira Sans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9"/>
          <p:cNvSpPr txBox="1"/>
          <p:nvPr>
            <p:ph type="title"/>
          </p:nvPr>
        </p:nvSpPr>
        <p:spPr>
          <a:xfrm>
            <a:off x="522925" y="393150"/>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2) Yapay Zeka Teorisi</a:t>
            </a:r>
            <a:endParaRPr/>
          </a:p>
        </p:txBody>
      </p:sp>
      <p:sp>
        <p:nvSpPr>
          <p:cNvPr id="300" name="Google Shape;300;p49"/>
          <p:cNvSpPr txBox="1"/>
          <p:nvPr/>
        </p:nvSpPr>
        <p:spPr>
          <a:xfrm>
            <a:off x="522925" y="1163625"/>
            <a:ext cx="5413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4"/>
                </a:solidFill>
                <a:latin typeface="Fira Sans Condensed Light"/>
                <a:ea typeface="Fira Sans Condensed Light"/>
                <a:cs typeface="Fira Sans Condensed Light"/>
                <a:sym typeface="Fira Sans Condensed Light"/>
              </a:rPr>
              <a:t>Seçilen alanın teorik alt yapısının, yöntemlerinin öğrenilmesidir. Bu süreç sürekli devam etmesi gereken bir süreçtir. </a:t>
            </a:r>
            <a:r>
              <a:rPr lang="en" sz="1600">
                <a:solidFill>
                  <a:schemeClr val="accent4"/>
                </a:solidFill>
                <a:highlight>
                  <a:schemeClr val="dk2"/>
                </a:highlight>
                <a:latin typeface="Fira Sans Condensed Light"/>
                <a:ea typeface="Fira Sans Condensed Light"/>
                <a:cs typeface="Fira Sans Condensed Light"/>
                <a:sym typeface="Fira Sans Condensed Light"/>
              </a:rPr>
              <a:t>Sektörün sürekli gelişen ve yenilenen yapısı sürekli öğrenmeyi, araştırmayı gerektirir.</a:t>
            </a:r>
            <a:endParaRPr sz="1600">
              <a:solidFill>
                <a:schemeClr val="accent4"/>
              </a:solidFill>
              <a:highlight>
                <a:schemeClr val="dk2"/>
              </a:highlight>
              <a:latin typeface="Fira Sans Condensed Light"/>
              <a:ea typeface="Fira Sans Condensed Light"/>
              <a:cs typeface="Fira Sans Condensed Light"/>
              <a:sym typeface="Fira Sans Condensed Light"/>
            </a:endParaRPr>
          </a:p>
        </p:txBody>
      </p:sp>
      <p:pic>
        <p:nvPicPr>
          <p:cNvPr id="301" name="Google Shape;301;p49"/>
          <p:cNvPicPr preferRelativeResize="0"/>
          <p:nvPr/>
        </p:nvPicPr>
        <p:blipFill>
          <a:blip r:embed="rId3">
            <a:alphaModFix/>
          </a:blip>
          <a:stretch>
            <a:fillRect/>
          </a:stretch>
        </p:blipFill>
        <p:spPr>
          <a:xfrm>
            <a:off x="6147425" y="1163625"/>
            <a:ext cx="2640575" cy="26405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522925" y="393150"/>
            <a:ext cx="77040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3</a:t>
            </a:r>
            <a:r>
              <a:rPr lang="en"/>
              <a:t>) Algoritma Kurma ve Kodlama Becerisi</a:t>
            </a:r>
            <a:endParaRPr/>
          </a:p>
        </p:txBody>
      </p:sp>
      <p:sp>
        <p:nvSpPr>
          <p:cNvPr id="307" name="Google Shape;307;p50"/>
          <p:cNvSpPr txBox="1"/>
          <p:nvPr/>
        </p:nvSpPr>
        <p:spPr>
          <a:xfrm>
            <a:off x="522925" y="1163625"/>
            <a:ext cx="6778800" cy="177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4"/>
                </a:solidFill>
                <a:latin typeface="Fira Sans Condensed Light"/>
                <a:ea typeface="Fira Sans Condensed Light"/>
                <a:cs typeface="Fira Sans Condensed Light"/>
                <a:sym typeface="Fira Sans Condensed Light"/>
              </a:rPr>
              <a:t>Elde edilen teorik bilgi ile istenilen problemi çözen bir sistemin inşası için algoritma kurma ve kodlama becerilerinin iyi bir düzeyde olması gerekmektedir. Yapay zeka projeleri genel olarak çok fazla hesaplama içeren karmaşık projeler olmaktadır. Bu da fazladan CPU-GPU ve RAM tüketimine sebep olmaktadır. Geliştirilen algoritma en optimum seviyede problemi çözmeli ve sonuç üretmelidir. </a:t>
            </a:r>
            <a:endParaRPr sz="1700">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Nedir Yapay Zeka ?</a:t>
            </a:r>
            <a:endParaRPr/>
          </a:p>
        </p:txBody>
      </p:sp>
      <p:sp>
        <p:nvSpPr>
          <p:cNvPr id="115" name="Google Shape;115;p24"/>
          <p:cNvSpPr txBox="1"/>
          <p:nvPr/>
        </p:nvSpPr>
        <p:spPr>
          <a:xfrm>
            <a:off x="956125" y="1193225"/>
            <a:ext cx="5675700" cy="3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Fira Sans Condensed Light"/>
                <a:ea typeface="Fira Sans Condensed Light"/>
                <a:cs typeface="Fira Sans Condensed Light"/>
                <a:sym typeface="Fira Sans Condensed Light"/>
              </a:rPr>
              <a:t>Computing machinery and Intellingence makalesinde “Can Machines Think?” sorusunu soran ünlü matematikçi Alan Turing ile yapay zeka kavramı ortaya atılmıştır. Turing bir bilgisayarın, belirli koşullar altında, insani tepkileri taklit edip edemeyeceğini analiz etmek için “Turing Testini” geliştirmiştir.</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solidFill>
                  <a:schemeClr val="accent4"/>
                </a:solidFill>
                <a:latin typeface="Fira Sans Condensed Light"/>
                <a:ea typeface="Fira Sans Condensed Light"/>
                <a:cs typeface="Fira Sans Condensed Light"/>
                <a:sym typeface="Fira Sans Condensed Light"/>
              </a:rPr>
              <a:t>Yapay zeka, insan zekasına özgü olan, algılama, öğrenme, kavramları bağlama, sorun çözme, çıkarım yapabilme ve karar verme gibi yetenekleri sergileyebilen sistemlere verilen genel isimdir.</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p:txBody>
      </p:sp>
      <p:pic>
        <p:nvPicPr>
          <p:cNvPr id="116" name="Google Shape;116;p24"/>
          <p:cNvPicPr preferRelativeResize="0"/>
          <p:nvPr/>
        </p:nvPicPr>
        <p:blipFill>
          <a:blip r:embed="rId3">
            <a:alphaModFix/>
          </a:blip>
          <a:stretch>
            <a:fillRect/>
          </a:stretch>
        </p:blipFill>
        <p:spPr>
          <a:xfrm>
            <a:off x="6631825" y="1387100"/>
            <a:ext cx="2153000" cy="2050100"/>
          </a:xfrm>
          <a:prstGeom prst="rect">
            <a:avLst/>
          </a:prstGeom>
          <a:noFill/>
          <a:ln cap="flat" cmpd="sng" w="9525">
            <a:solidFill>
              <a:schemeClr val="dk2"/>
            </a:solidFill>
            <a:prstDash val="dash"/>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522925" y="393150"/>
            <a:ext cx="86211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4) Temel Bilgisayar Bilimleri Alanları Hakkında Bilgi Sahibi Olma</a:t>
            </a:r>
            <a:endParaRPr/>
          </a:p>
        </p:txBody>
      </p:sp>
      <p:sp>
        <p:nvSpPr>
          <p:cNvPr id="313" name="Google Shape;313;p51"/>
          <p:cNvSpPr txBox="1"/>
          <p:nvPr/>
        </p:nvSpPr>
        <p:spPr>
          <a:xfrm>
            <a:off x="522925" y="1163625"/>
            <a:ext cx="6473400" cy="177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accent4"/>
                </a:solidFill>
                <a:latin typeface="Fira Sans Condensed Light"/>
                <a:ea typeface="Fira Sans Condensed Light"/>
                <a:cs typeface="Fira Sans Condensed Light"/>
                <a:sym typeface="Fira Sans Condensed Light"/>
              </a:rPr>
              <a:t>Bazı durumlarda projeler tasarlanırken, geliştirilen yapay zeka projesinin kullanılabilmesi için diğer uygulamalar ile haberleşmeleri, alt gömülü sistemlere veri üretmeleri vs. gibi işlerinde yapılması gerekebilmektedir. Bunun için en azından diğer alanların nasıl çalıştığına dair temel bilgi birikimine sahip olmak faydalı olabilmektedir.</a:t>
            </a:r>
            <a:endParaRPr sz="1700">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641175" y="342325"/>
            <a:ext cx="7704000" cy="13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Sektör için Genel Tavsiyeler</a:t>
            </a:r>
            <a:endParaRPr/>
          </a:p>
        </p:txBody>
      </p:sp>
      <p:sp>
        <p:nvSpPr>
          <p:cNvPr id="319" name="Google Shape;319;p52"/>
          <p:cNvSpPr txBox="1"/>
          <p:nvPr/>
        </p:nvSpPr>
        <p:spPr>
          <a:xfrm>
            <a:off x="720000" y="1094925"/>
            <a:ext cx="77040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4"/>
              </a:buClr>
              <a:buSzPts val="1600"/>
              <a:buFont typeface="Fira Sans Condensed Light"/>
              <a:buAutoNum type="arabicPeriod"/>
            </a:pPr>
            <a:r>
              <a:rPr lang="en" sz="1600">
                <a:solidFill>
                  <a:schemeClr val="accent4"/>
                </a:solidFill>
                <a:latin typeface="Fira Sans Condensed Light"/>
                <a:ea typeface="Fira Sans Condensed Light"/>
                <a:cs typeface="Fira Sans Condensed Light"/>
                <a:sym typeface="Fira Sans Condensed Light"/>
              </a:rPr>
              <a:t>İngilizce seviyenizi ileri bir seviyeye taşıyın ve mezun olmadan önce derecelendirin.</a:t>
            </a:r>
            <a:endParaRPr sz="1600">
              <a:solidFill>
                <a:schemeClr val="accent4"/>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chemeClr val="accent4"/>
              </a:buClr>
              <a:buSzPts val="1600"/>
              <a:buFont typeface="Fira Sans Condensed Light"/>
              <a:buAutoNum type="arabicPeriod"/>
            </a:pPr>
            <a:r>
              <a:rPr lang="en" sz="1600">
                <a:solidFill>
                  <a:schemeClr val="accent4"/>
                </a:solidFill>
                <a:latin typeface="Fira Sans Condensed Light"/>
                <a:ea typeface="Fira Sans Condensed Light"/>
                <a:cs typeface="Fira Sans Condensed Light"/>
                <a:sym typeface="Fira Sans Condensed Light"/>
              </a:rPr>
              <a:t>Şehir içinde ve şehir dışında düzenlenen eğitim ve etkinliklere katılın. Bu hem farklı alanlardan hem kendi alanınızdan insanlar tanımanıza olanak sağlayacaktır.</a:t>
            </a:r>
            <a:endParaRPr sz="1600">
              <a:solidFill>
                <a:schemeClr val="accent4"/>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chemeClr val="accent4"/>
              </a:buClr>
              <a:buSzPts val="1600"/>
              <a:buFont typeface="Fira Sans Condensed Light"/>
              <a:buAutoNum type="arabicPeriod"/>
            </a:pPr>
            <a:r>
              <a:rPr lang="en" sz="1600">
                <a:solidFill>
                  <a:schemeClr val="accent4"/>
                </a:solidFill>
                <a:latin typeface="Fira Sans Condensed Light"/>
                <a:ea typeface="Fira Sans Condensed Light"/>
                <a:cs typeface="Fira Sans Condensed Light"/>
                <a:sym typeface="Fira Sans Condensed Light"/>
              </a:rPr>
              <a:t>Algoritma geliştirmeyi iyi öğrenin. Bir dilde uzmanlaşın. Object Oriented teorisini çok iyi öğrenin.</a:t>
            </a:r>
            <a:endParaRPr sz="1600">
              <a:solidFill>
                <a:schemeClr val="accent4"/>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chemeClr val="accent4"/>
              </a:buClr>
              <a:buSzPts val="1600"/>
              <a:buFont typeface="Fira Sans Condensed Light"/>
              <a:buAutoNum type="arabicPeriod"/>
            </a:pPr>
            <a:r>
              <a:rPr lang="en" sz="1600">
                <a:solidFill>
                  <a:schemeClr val="accent4"/>
                </a:solidFill>
                <a:latin typeface="Fira Sans Condensed Light"/>
                <a:ea typeface="Fira Sans Condensed Light"/>
                <a:cs typeface="Fira Sans Condensed Light"/>
                <a:sym typeface="Fira Sans Condensed Light"/>
              </a:rPr>
              <a:t>Üniversite 3. Sınıfa kadar farklı alanları deneyerek tecrübe edinin. 3. Sınıfın başlangıcında alanınızı seçip o alanda uzman olma yolunda ilerleyin. Sevdiğiniz bir alanı seçtiğinizden emin olun. </a:t>
            </a:r>
            <a:r>
              <a:rPr lang="en" sz="1600">
                <a:solidFill>
                  <a:schemeClr val="accent4"/>
                </a:solidFill>
                <a:highlight>
                  <a:schemeClr val="dk2"/>
                </a:highlight>
                <a:latin typeface="Fira Sans Condensed Light"/>
                <a:ea typeface="Fira Sans Condensed Light"/>
                <a:cs typeface="Fira Sans Condensed Light"/>
                <a:sym typeface="Fira Sans Condensed Light"/>
              </a:rPr>
              <a:t>Sevmediğiniz bir işte uzmanlaşamazsınız.</a:t>
            </a:r>
            <a:r>
              <a:rPr lang="en" sz="1600">
                <a:solidFill>
                  <a:schemeClr val="accent4"/>
                </a:solidFill>
                <a:latin typeface="Fira Sans Condensed Light"/>
                <a:ea typeface="Fira Sans Condensed Light"/>
                <a:cs typeface="Fira Sans Condensed Light"/>
                <a:sym typeface="Fira Sans Condensed Light"/>
              </a:rPr>
              <a:t> (Bitirme tezinizi bu alanda yapın)</a:t>
            </a:r>
            <a:endParaRPr sz="1600">
              <a:solidFill>
                <a:schemeClr val="accent4"/>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chemeClr val="accent4"/>
              </a:buClr>
              <a:buSzPts val="1600"/>
              <a:buFont typeface="Fira Sans Condensed Light"/>
              <a:buAutoNum type="arabicPeriod"/>
            </a:pPr>
            <a:r>
              <a:rPr lang="en" sz="1600">
                <a:solidFill>
                  <a:schemeClr val="accent4"/>
                </a:solidFill>
                <a:latin typeface="Fira Sans Condensed Light"/>
                <a:ea typeface="Fira Sans Condensed Light"/>
                <a:cs typeface="Fira Sans Condensed Light"/>
                <a:sym typeface="Fira Sans Condensed Light"/>
              </a:rPr>
              <a:t>Teknofest gibi yurtiçi ve yurtdışı yarışmalara katılarak saha deneyimi kazanın. Bu size takım içi çalışma ve zor şartlarda problem çözme yeteneği kazandıracaktır.</a:t>
            </a:r>
            <a:endParaRPr sz="1600">
              <a:solidFill>
                <a:schemeClr val="accent4"/>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chemeClr val="accent4"/>
              </a:buClr>
              <a:buSzPts val="1600"/>
              <a:buFont typeface="Fira Sans Condensed Light"/>
              <a:buAutoNum type="arabicPeriod"/>
            </a:pPr>
            <a:r>
              <a:rPr lang="en" sz="1600">
                <a:solidFill>
                  <a:schemeClr val="accent4"/>
                </a:solidFill>
                <a:latin typeface="Fira Sans Condensed Light"/>
                <a:ea typeface="Fira Sans Condensed Light"/>
                <a:cs typeface="Fira Sans Condensed Light"/>
                <a:sym typeface="Fira Sans Condensed Light"/>
              </a:rPr>
              <a:t>İyi bir şirkette iyi bir görev ile staj yapın.</a:t>
            </a:r>
            <a:endParaRPr sz="1600">
              <a:solidFill>
                <a:schemeClr val="accent4"/>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chemeClr val="accent4"/>
              </a:buClr>
              <a:buSzPts val="1600"/>
              <a:buFont typeface="Fira Sans Condensed Light"/>
              <a:buAutoNum type="arabicPeriod"/>
            </a:pPr>
            <a:r>
              <a:rPr lang="en" sz="1600">
                <a:solidFill>
                  <a:schemeClr val="accent4"/>
                </a:solidFill>
                <a:latin typeface="Fira Sans Condensed Light"/>
                <a:ea typeface="Fira Sans Condensed Light"/>
                <a:cs typeface="Fira Sans Condensed Light"/>
                <a:sym typeface="Fira Sans Condensed Light"/>
              </a:rPr>
              <a:t>En az 3.00 üzerinde bir ortalama ile mezun olun.</a:t>
            </a:r>
            <a:endParaRPr sz="1600">
              <a:solidFill>
                <a:schemeClr val="accent4"/>
              </a:solidFill>
              <a:latin typeface="Fira Sans Condensed Light"/>
              <a:ea typeface="Fira Sans Condensed Light"/>
              <a:cs typeface="Fira Sans Condensed Light"/>
              <a:sym typeface="Fira Sans Condensed Light"/>
            </a:endParaRPr>
          </a:p>
          <a:p>
            <a:pPr indent="-330200" lvl="0" marL="457200" rtl="0" algn="l">
              <a:spcBef>
                <a:spcPts val="0"/>
              </a:spcBef>
              <a:spcAft>
                <a:spcPts val="0"/>
              </a:spcAft>
              <a:buClr>
                <a:schemeClr val="accent4"/>
              </a:buClr>
              <a:buSzPts val="1600"/>
              <a:buFont typeface="Fira Sans Condensed Light"/>
              <a:buAutoNum type="arabicPeriod"/>
            </a:pPr>
            <a:r>
              <a:rPr i="1" lang="en" sz="1600">
                <a:solidFill>
                  <a:schemeClr val="accent4"/>
                </a:solidFill>
                <a:latin typeface="Fira Sans Condensed Light"/>
                <a:ea typeface="Fira Sans Condensed Light"/>
                <a:cs typeface="Fira Sans Condensed Light"/>
                <a:sym typeface="Fira Sans Condensed Light"/>
              </a:rPr>
              <a:t>Her ne iş yapıyorsanız en iyisini yaparak Vatanınıza, Milletinize yararlı bir insan olun.. ALLAH yolunuzu, bahtınızı açık etsin.</a:t>
            </a:r>
            <a:endParaRPr i="1" sz="1600">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Zaman Ayırdığınız için Teşekkürler</a:t>
            </a:r>
            <a:endParaRPr/>
          </a:p>
        </p:txBody>
      </p:sp>
      <p:sp>
        <p:nvSpPr>
          <p:cNvPr id="325" name="Google Shape;325;p53"/>
          <p:cNvSpPr txBox="1"/>
          <p:nvPr/>
        </p:nvSpPr>
        <p:spPr>
          <a:xfrm>
            <a:off x="720100" y="1450400"/>
            <a:ext cx="70206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accent4"/>
                </a:solidFill>
                <a:latin typeface="Fira Sans Condensed Light"/>
                <a:ea typeface="Fira Sans Condensed Light"/>
                <a:cs typeface="Fira Sans Condensed Light"/>
                <a:sym typeface="Fira Sans Condensed Light"/>
              </a:rPr>
              <a:t>İletişim Bilgileri</a:t>
            </a:r>
            <a:endParaRPr sz="2000">
              <a:solidFill>
                <a:schemeClr val="accent4"/>
              </a:solidFill>
              <a:latin typeface="Fira Sans Condensed Light"/>
              <a:ea typeface="Fira Sans Condensed Light"/>
              <a:cs typeface="Fira Sans Condensed Light"/>
              <a:sym typeface="Fira Sans Condensed Light"/>
            </a:endParaRPr>
          </a:p>
          <a:p>
            <a:pPr indent="-355600" lvl="0" marL="457200" rtl="0" algn="l">
              <a:spcBef>
                <a:spcPts val="0"/>
              </a:spcBef>
              <a:spcAft>
                <a:spcPts val="0"/>
              </a:spcAft>
              <a:buClr>
                <a:schemeClr val="accent4"/>
              </a:buClr>
              <a:buSzPts val="2000"/>
              <a:buFont typeface="Fira Sans Condensed Light"/>
              <a:buChar char="●"/>
            </a:pPr>
            <a:r>
              <a:rPr lang="en" sz="2000">
                <a:solidFill>
                  <a:schemeClr val="hlink"/>
                </a:solidFill>
                <a:uFill>
                  <a:noFill/>
                </a:uFill>
                <a:latin typeface="Fira Sans Condensed Light"/>
                <a:ea typeface="Fira Sans Condensed Light"/>
                <a:cs typeface="Fira Sans Condensed Light"/>
                <a:sym typeface="Fira Sans Condensed Light"/>
                <a:hlinkClick r:id="rId3"/>
              </a:rPr>
              <a:t>o.erdemir1997@gmail.com</a:t>
            </a:r>
            <a:endParaRPr sz="2000">
              <a:solidFill>
                <a:schemeClr val="accent4"/>
              </a:solidFill>
              <a:latin typeface="Fira Sans Condensed Light"/>
              <a:ea typeface="Fira Sans Condensed Light"/>
              <a:cs typeface="Fira Sans Condensed Light"/>
              <a:sym typeface="Fira Sans Condensed Light"/>
            </a:endParaRPr>
          </a:p>
          <a:p>
            <a:pPr indent="-393700" lvl="0" marL="457200" rtl="0" algn="l">
              <a:spcBef>
                <a:spcPts val="0"/>
              </a:spcBef>
              <a:spcAft>
                <a:spcPts val="0"/>
              </a:spcAft>
              <a:buClr>
                <a:schemeClr val="accent4"/>
              </a:buClr>
              <a:buSzPts val="2600"/>
              <a:buFont typeface="Fira Sans Condensed Light"/>
              <a:buChar char="●"/>
            </a:pPr>
            <a:r>
              <a:rPr lang="en" sz="1950">
                <a:solidFill>
                  <a:schemeClr val="hlink"/>
                </a:solidFill>
                <a:uFill>
                  <a:noFill/>
                </a:uFill>
                <a:latin typeface="Fira Sans Condensed Light"/>
                <a:ea typeface="Fira Sans Condensed Light"/>
                <a:cs typeface="Fira Sans Condensed Light"/>
                <a:sym typeface="Fira Sans Condensed Light"/>
                <a:hlinkClick r:id="rId4"/>
              </a:rPr>
              <a:t>linkedin.com/in/omeralierdemir</a:t>
            </a:r>
            <a:endParaRPr sz="2600">
              <a:solidFill>
                <a:schemeClr val="accent4"/>
              </a:solidFill>
              <a:latin typeface="Fira Sans Condensed Light"/>
              <a:ea typeface="Fira Sans Condensed Light"/>
              <a:cs typeface="Fira Sans Condensed Light"/>
              <a:sym typeface="Fira Sans Condensed Light"/>
            </a:endParaRPr>
          </a:p>
          <a:p>
            <a:pPr indent="-355600" lvl="0" marL="457200" rtl="0" algn="l">
              <a:spcBef>
                <a:spcPts val="0"/>
              </a:spcBef>
              <a:spcAft>
                <a:spcPts val="0"/>
              </a:spcAft>
              <a:buClr>
                <a:schemeClr val="accent4"/>
              </a:buClr>
              <a:buSzPts val="2000"/>
              <a:buFont typeface="Fira Sans Condensed Light"/>
              <a:buChar char="●"/>
            </a:pPr>
            <a:r>
              <a:rPr lang="en" sz="2000">
                <a:solidFill>
                  <a:schemeClr val="accent4"/>
                </a:solidFill>
                <a:latin typeface="Fira Sans Condensed Light"/>
                <a:ea typeface="Fira Sans Condensed Light"/>
                <a:cs typeface="Fira Sans Condensed Light"/>
                <a:sym typeface="Fira Sans Condensed Light"/>
              </a:rPr>
              <a:t>github.com/omeralierdemir</a:t>
            </a:r>
            <a:endParaRPr sz="2000">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Nedir </a:t>
            </a:r>
            <a:r>
              <a:rPr lang="en"/>
              <a:t>Yapay Zeka ?</a:t>
            </a:r>
            <a:endParaRPr/>
          </a:p>
        </p:txBody>
      </p:sp>
      <p:sp>
        <p:nvSpPr>
          <p:cNvPr id="122" name="Google Shape;122;p25"/>
          <p:cNvSpPr txBox="1"/>
          <p:nvPr/>
        </p:nvSpPr>
        <p:spPr>
          <a:xfrm>
            <a:off x="1350275" y="1143950"/>
            <a:ext cx="6188100" cy="9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Fira Sans Condensed Light"/>
                <a:ea typeface="Fira Sans Condensed Light"/>
                <a:cs typeface="Fira Sans Condensed Light"/>
                <a:sym typeface="Fira Sans Condensed Light"/>
              </a:rPr>
              <a:t>Yapay zeka sistemleri herhangi bir neural network yapısına sahip olmak zorunda değildir. Algılayabilen, sonuç çıkarabilen, aksiyon alabilen ve karar verebilen sistemlerin geneli yapay zeka olarak adlandırılabilir.</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t/>
            </a:r>
            <a:endParaRPr>
              <a:solidFill>
                <a:schemeClr val="accent4"/>
              </a:solidFill>
              <a:latin typeface="Fira Sans Condensed Light"/>
              <a:ea typeface="Fira Sans Condensed Light"/>
              <a:cs typeface="Fira Sans Condensed Light"/>
              <a:sym typeface="Fira Sans Condensed Light"/>
            </a:endParaRPr>
          </a:p>
        </p:txBody>
      </p:sp>
      <p:pic>
        <p:nvPicPr>
          <p:cNvPr id="123" name="Google Shape;123;p25"/>
          <p:cNvPicPr preferRelativeResize="0"/>
          <p:nvPr/>
        </p:nvPicPr>
        <p:blipFill>
          <a:blip r:embed="rId3">
            <a:alphaModFix/>
          </a:blip>
          <a:stretch>
            <a:fillRect/>
          </a:stretch>
        </p:blipFill>
        <p:spPr>
          <a:xfrm>
            <a:off x="2429275" y="2299150"/>
            <a:ext cx="4030100" cy="226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Türlerine Göre </a:t>
            </a:r>
            <a:r>
              <a:rPr b="1" lang="en" sz="3000">
                <a:solidFill>
                  <a:srgbClr val="F3F3F3"/>
                </a:solidFill>
                <a:latin typeface="Rajdhani"/>
                <a:ea typeface="Rajdhani"/>
                <a:cs typeface="Rajdhani"/>
                <a:sym typeface="Rajdhani"/>
              </a:rPr>
              <a:t>Yapay Zeka Yöntemleri</a:t>
            </a:r>
            <a:endParaRPr b="1" sz="3000">
              <a:solidFill>
                <a:srgbClr val="F3F3F3"/>
              </a:solidFill>
              <a:latin typeface="Rajdhani"/>
              <a:ea typeface="Rajdhani"/>
              <a:cs typeface="Rajdhani"/>
              <a:sym typeface="Rajdhani"/>
            </a:endParaRPr>
          </a:p>
        </p:txBody>
      </p:sp>
      <p:pic>
        <p:nvPicPr>
          <p:cNvPr id="129" name="Google Shape;129;p26"/>
          <p:cNvPicPr preferRelativeResize="0"/>
          <p:nvPr/>
        </p:nvPicPr>
        <p:blipFill>
          <a:blip r:embed="rId3">
            <a:alphaModFix/>
          </a:blip>
          <a:stretch>
            <a:fillRect/>
          </a:stretch>
        </p:blipFill>
        <p:spPr>
          <a:xfrm>
            <a:off x="2006800" y="1275225"/>
            <a:ext cx="5130401" cy="3546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Uygulama Alanlarına</a:t>
            </a:r>
            <a:r>
              <a:rPr b="1" lang="en" sz="3000">
                <a:solidFill>
                  <a:srgbClr val="F3F3F3"/>
                </a:solidFill>
                <a:latin typeface="Rajdhani"/>
                <a:ea typeface="Rajdhani"/>
                <a:cs typeface="Rajdhani"/>
                <a:sym typeface="Rajdhani"/>
              </a:rPr>
              <a:t> Göre Yapay Zeka</a:t>
            </a:r>
            <a:endParaRPr b="1" sz="3000">
              <a:solidFill>
                <a:srgbClr val="F3F3F3"/>
              </a:solidFill>
              <a:latin typeface="Rajdhani"/>
              <a:ea typeface="Rajdhani"/>
              <a:cs typeface="Rajdhani"/>
              <a:sym typeface="Rajdhani"/>
            </a:endParaRPr>
          </a:p>
        </p:txBody>
      </p:sp>
      <p:pic>
        <p:nvPicPr>
          <p:cNvPr id="135" name="Google Shape;135;p27"/>
          <p:cNvPicPr preferRelativeResize="0"/>
          <p:nvPr/>
        </p:nvPicPr>
        <p:blipFill>
          <a:blip r:embed="rId3">
            <a:alphaModFix/>
          </a:blip>
          <a:stretch>
            <a:fillRect/>
          </a:stretch>
        </p:blipFill>
        <p:spPr>
          <a:xfrm>
            <a:off x="822725" y="1236126"/>
            <a:ext cx="7498552" cy="3676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Yapay Zeka Çalışmaları</a:t>
            </a:r>
            <a:endParaRPr b="1" sz="3000">
              <a:solidFill>
                <a:srgbClr val="F3F3F3"/>
              </a:solidFill>
              <a:latin typeface="Rajdhani"/>
              <a:ea typeface="Rajdhani"/>
              <a:cs typeface="Rajdhani"/>
              <a:sym typeface="Rajdhani"/>
            </a:endParaRPr>
          </a:p>
        </p:txBody>
      </p:sp>
      <p:pic>
        <p:nvPicPr>
          <p:cNvPr id="141" name="Google Shape;141;p28"/>
          <p:cNvPicPr preferRelativeResize="0"/>
          <p:nvPr/>
        </p:nvPicPr>
        <p:blipFill>
          <a:blip r:embed="rId3">
            <a:alphaModFix/>
          </a:blip>
          <a:stretch>
            <a:fillRect/>
          </a:stretch>
        </p:blipFill>
        <p:spPr>
          <a:xfrm>
            <a:off x="523875" y="1345550"/>
            <a:ext cx="8096250" cy="325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9"/>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Yapay Zeka Çalışmaları</a:t>
            </a:r>
            <a:endParaRPr b="1" sz="3000">
              <a:solidFill>
                <a:srgbClr val="F3F3F3"/>
              </a:solidFill>
              <a:latin typeface="Rajdhani"/>
              <a:ea typeface="Rajdhani"/>
              <a:cs typeface="Rajdhani"/>
              <a:sym typeface="Rajdhani"/>
            </a:endParaRPr>
          </a:p>
        </p:txBody>
      </p:sp>
      <p:pic>
        <p:nvPicPr>
          <p:cNvPr id="147" name="Google Shape;147;p29"/>
          <p:cNvPicPr preferRelativeResize="0"/>
          <p:nvPr/>
        </p:nvPicPr>
        <p:blipFill>
          <a:blip r:embed="rId3">
            <a:alphaModFix/>
          </a:blip>
          <a:stretch>
            <a:fillRect/>
          </a:stretch>
        </p:blipFill>
        <p:spPr>
          <a:xfrm>
            <a:off x="1576475" y="1684975"/>
            <a:ext cx="5991225" cy="3019425"/>
          </a:xfrm>
          <a:prstGeom prst="rect">
            <a:avLst/>
          </a:prstGeom>
          <a:noFill/>
          <a:ln>
            <a:noFill/>
          </a:ln>
        </p:spPr>
      </p:pic>
      <p:sp>
        <p:nvSpPr>
          <p:cNvPr id="148" name="Google Shape;148;p29"/>
          <p:cNvSpPr txBox="1"/>
          <p:nvPr/>
        </p:nvSpPr>
        <p:spPr>
          <a:xfrm>
            <a:off x="385775" y="1114425"/>
            <a:ext cx="617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Fira Sans Condensed Light"/>
                <a:ea typeface="Fira Sans Condensed Light"/>
                <a:cs typeface="Fira Sans Condensed Light"/>
                <a:sym typeface="Fira Sans Condensed Light"/>
              </a:rPr>
              <a:t>Bu görüntüdeki insan yüzlerinin hangileri Yapay Zeka tarafından üretilmiş olabilir ? (Generative Adversarial Networks-GAN)</a:t>
            </a:r>
            <a:endParaRPr>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0"/>
          <p:cNvSpPr txBox="1"/>
          <p:nvPr/>
        </p:nvSpPr>
        <p:spPr>
          <a:xfrm>
            <a:off x="720000" y="4123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Yapay Zeka Çalışmaları</a:t>
            </a:r>
            <a:endParaRPr b="1" sz="3000">
              <a:solidFill>
                <a:srgbClr val="F3F3F3"/>
              </a:solidFill>
              <a:latin typeface="Rajdhani"/>
              <a:ea typeface="Rajdhani"/>
              <a:cs typeface="Rajdhani"/>
              <a:sym typeface="Rajdhani"/>
            </a:endParaRPr>
          </a:p>
        </p:txBody>
      </p:sp>
      <p:pic>
        <p:nvPicPr>
          <p:cNvPr id="154" name="Google Shape;154;p30"/>
          <p:cNvPicPr preferRelativeResize="0"/>
          <p:nvPr/>
        </p:nvPicPr>
        <p:blipFill>
          <a:blip r:embed="rId3">
            <a:alphaModFix/>
          </a:blip>
          <a:stretch>
            <a:fillRect/>
          </a:stretch>
        </p:blipFill>
        <p:spPr>
          <a:xfrm>
            <a:off x="2672300" y="1676525"/>
            <a:ext cx="3799400" cy="2955100"/>
          </a:xfrm>
          <a:prstGeom prst="rect">
            <a:avLst/>
          </a:prstGeom>
          <a:noFill/>
          <a:ln>
            <a:noFill/>
          </a:ln>
        </p:spPr>
      </p:pic>
      <p:sp>
        <p:nvSpPr>
          <p:cNvPr id="155" name="Google Shape;155;p30"/>
          <p:cNvSpPr txBox="1"/>
          <p:nvPr/>
        </p:nvSpPr>
        <p:spPr>
          <a:xfrm>
            <a:off x="720000" y="1007375"/>
            <a:ext cx="70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4"/>
                </a:solidFill>
                <a:latin typeface="Fira Sans Condensed Light"/>
                <a:ea typeface="Fira Sans Condensed Light"/>
                <a:cs typeface="Fira Sans Condensed Light"/>
                <a:sym typeface="Fira Sans Condensed Light"/>
              </a:rPr>
              <a:t>Reinforcement</a:t>
            </a:r>
            <a:r>
              <a:rPr lang="en">
                <a:solidFill>
                  <a:schemeClr val="accent4"/>
                </a:solidFill>
                <a:latin typeface="Fira Sans Condensed Light"/>
                <a:ea typeface="Fira Sans Condensed Light"/>
                <a:cs typeface="Fira Sans Condensed Light"/>
                <a:sym typeface="Fira Sans Condensed Light"/>
              </a:rPr>
              <a:t> Learning ile sisteme yürüme ve engel aşma yeteneğinin kazandırılması</a:t>
            </a:r>
            <a:endParaRPr>
              <a:solidFill>
                <a:schemeClr val="accent4"/>
              </a:solidFill>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